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73"/>
  </p:notesMasterIdLst>
  <p:sldIdLst>
    <p:sldId id="265"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347" r:id="rId23"/>
    <p:sldId id="293" r:id="rId24"/>
    <p:sldId id="348" r:id="rId25"/>
    <p:sldId id="295" r:id="rId26"/>
    <p:sldId id="296" r:id="rId27"/>
    <p:sldId id="297" r:id="rId28"/>
    <p:sldId id="298" r:id="rId29"/>
    <p:sldId id="299" r:id="rId30"/>
    <p:sldId id="300" r:id="rId31"/>
    <p:sldId id="301" r:id="rId32"/>
    <p:sldId id="302" r:id="rId33"/>
    <p:sldId id="303" r:id="rId34"/>
    <p:sldId id="342" r:id="rId35"/>
    <p:sldId id="305" r:id="rId36"/>
    <p:sldId id="306" r:id="rId37"/>
    <p:sldId id="307" r:id="rId38"/>
    <p:sldId id="308" r:id="rId39"/>
    <p:sldId id="343" r:id="rId40"/>
    <p:sldId id="310" r:id="rId41"/>
    <p:sldId id="311" r:id="rId42"/>
    <p:sldId id="312" r:id="rId43"/>
    <p:sldId id="313" r:id="rId44"/>
    <p:sldId id="314" r:id="rId45"/>
    <p:sldId id="315" r:id="rId46"/>
    <p:sldId id="316" r:id="rId47"/>
    <p:sldId id="344" r:id="rId48"/>
    <p:sldId id="345" r:id="rId49"/>
    <p:sldId id="319" r:id="rId50"/>
    <p:sldId id="320" r:id="rId51"/>
    <p:sldId id="321" r:id="rId52"/>
    <p:sldId id="322" r:id="rId53"/>
    <p:sldId id="323" r:id="rId54"/>
    <p:sldId id="324" r:id="rId55"/>
    <p:sldId id="325" r:id="rId56"/>
    <p:sldId id="326" r:id="rId57"/>
    <p:sldId id="327" r:id="rId58"/>
    <p:sldId id="328" r:id="rId59"/>
    <p:sldId id="346"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 initials="A" lastIdx="6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0"/>
    <a:srgbClr val="00FFFF"/>
    <a:srgbClr val="00C4BF"/>
    <a:srgbClr val="00DFDA"/>
    <a:srgbClr val="B6B6B6"/>
    <a:srgbClr val="C7C7C7"/>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10"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CC341-2106-4B9F-A67D-A6EFECEAE8E6}" type="datetimeFigureOut">
              <a:rPr lang="fr-FR" smtClean="0"/>
              <a:t>05/10/2016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C3CB5-DBEF-43F9-80F0-8CB050A22769}" type="slidenum">
              <a:rPr lang="fr-FR" smtClean="0"/>
              <a:t>‹N°›</a:t>
            </a:fld>
            <a:endParaRPr lang="fr-FR"/>
          </a:p>
        </p:txBody>
      </p:sp>
    </p:spTree>
    <p:extLst>
      <p:ext uri="{BB962C8B-B14F-4D97-AF65-F5344CB8AC3E}">
        <p14:creationId xmlns:p14="http://schemas.microsoft.com/office/powerpoint/2010/main" val="150792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7055" y="8686363"/>
            <a:ext cx="2970945" cy="457639"/>
          </a:xfrm>
          <a:prstGeom prst="rect">
            <a:avLst/>
          </a:prstGeom>
          <a:noFill/>
          <a:ln w="9525">
            <a:noFill/>
            <a:miter lim="800000"/>
            <a:headEnd/>
            <a:tailEnd/>
          </a:ln>
        </p:spPr>
        <p:txBody>
          <a:bodyPr lIns="92091" tIns="46046" rIns="92091" bIns="46046" anchor="b"/>
          <a:lstStyle/>
          <a:p>
            <a:pPr algn="r"/>
            <a:fld id="{EBB5716B-846B-41EF-824B-595D12741F77}" type="slidenum">
              <a:rPr lang="fr-FR" sz="1200"/>
              <a:pPr algn="r"/>
              <a:t>4</a:t>
            </a:fld>
            <a:endParaRPr lang="fr-FR" sz="1200" dirty="0"/>
          </a:p>
        </p:txBody>
      </p:sp>
      <p:sp>
        <p:nvSpPr>
          <p:cNvPr id="15362" name="Rectangle 2"/>
          <p:cNvSpPr>
            <a:spLocks noGrp="1" noRot="1" noChangeAspect="1" noChangeArrowheads="1" noTextEdit="1"/>
          </p:cNvSpPr>
          <p:nvPr>
            <p:ph type="sldImg"/>
          </p:nvPr>
        </p:nvSpPr>
        <p:spPr>
          <a:xfrm>
            <a:off x="1193800" y="706438"/>
            <a:ext cx="4516438" cy="3387725"/>
          </a:xfrm>
          <a:ln/>
        </p:spPr>
      </p:sp>
      <p:sp>
        <p:nvSpPr>
          <p:cNvPr id="15363" name="Rectangle 3"/>
          <p:cNvSpPr>
            <a:spLocks noGrp="1" noChangeArrowheads="1"/>
          </p:cNvSpPr>
          <p:nvPr>
            <p:ph type="body" idx="1"/>
          </p:nvPr>
        </p:nvSpPr>
        <p:spPr>
          <a:noFill/>
          <a:ln/>
        </p:spPr>
        <p:txBody>
          <a:bodyPr lIns="92091" tIns="46046" rIns="92091" bIns="46046"/>
          <a:lstStyle/>
          <a:p>
            <a:pPr eaLnBrk="1" hangingPunct="1"/>
            <a:endParaRPr lang="fr-FR" dirty="0" smtClean="0">
              <a:ea typeface="ＭＳ Ｐゴシック"/>
              <a:cs typeface="ＭＳ Ｐゴシック"/>
            </a:endParaRPr>
          </a:p>
        </p:txBody>
      </p:sp>
    </p:spTree>
    <p:extLst>
      <p:ext uri="{BB962C8B-B14F-4D97-AF65-F5344CB8AC3E}">
        <p14:creationId xmlns:p14="http://schemas.microsoft.com/office/powerpoint/2010/main" val="90237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95388" y="706438"/>
            <a:ext cx="4516437" cy="3387725"/>
          </a:xfrm>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a:xfrm>
            <a:off x="930141" y="4376346"/>
            <a:ext cx="5043323" cy="4094472"/>
          </a:xfrm>
        </p:spPr>
        <p:txBody>
          <a:bodyPr/>
          <a:lstStyle/>
          <a:p>
            <a:pPr lvl="0"/>
            <a:r>
              <a:rPr lang="fr-FR"/>
              <a:t>Garder ej ici</a:t>
            </a:r>
          </a:p>
          <a:p>
            <a:pPr lvl="0"/>
            <a:r>
              <a:rPr lang="fr-FR"/>
              <a:t>Ma question est en terme de langage – ce n’est pas le même terme pour tous</a:t>
            </a:r>
          </a:p>
          <a:p>
            <a:pPr lvl="0"/>
            <a:endParaRPr lang="fr-FR"/>
          </a:p>
        </p:txBody>
      </p:sp>
      <p:sp>
        <p:nvSpPr>
          <p:cNvPr id="4" name="Espace réservé du numéro de diapositive 3"/>
          <p:cNvSpPr txBox="1"/>
          <p:nvPr/>
        </p:nvSpPr>
        <p:spPr>
          <a:xfrm>
            <a:off x="3878558" y="8683055"/>
            <a:ext cx="2948414" cy="494108"/>
          </a:xfrm>
          <a:prstGeom prst="rect">
            <a:avLst/>
          </a:prstGeom>
          <a:noFill/>
          <a:ln>
            <a:noFill/>
          </a:ln>
        </p:spPr>
        <p:txBody>
          <a:bodyPr vert="horz" wrap="square" lIns="92160" tIns="46080" rIns="92160" bIns="4608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5CA970C3-19B1-4107-9E92-18372F7AEBBB}" type="slidenum">
              <a:rPr/>
              <a:pPr marL="0" marR="0" lvl="0" indent="0" algn="r" rtl="0" hangingPunct="1">
                <a:lnSpc>
                  <a:spcPct val="100000"/>
                </a:lnSpc>
                <a:spcBef>
                  <a:spcPts val="0"/>
                </a:spcBef>
                <a:spcAft>
                  <a:spcPts val="0"/>
                </a:spcAft>
                <a:buNone/>
                <a:tabLst/>
              </a:pPr>
              <a:t>25</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lvl="0" algn="ctr"/>
            <a:r>
              <a:rPr lang="fr-FR">
                <a:solidFill>
                  <a:srgbClr val="000000"/>
                </a:solidFill>
              </a:rPr>
              <a:t>bien faire vérifier nos conclusions  Vérifier si un utilisateur peut être rattaché à la structure, même si des services ont été définis</a:t>
            </a:r>
          </a:p>
          <a:p>
            <a:pPr lvl="0" algn="ctr">
              <a:spcBef>
                <a:spcPts val="1001"/>
              </a:spcBef>
            </a:pPr>
            <a:endParaRPr lang="fr-FR" sz="2800">
              <a:solidFill>
                <a:srgbClr val="000000"/>
              </a:solidFill>
            </a:endParaRPr>
          </a:p>
          <a:p>
            <a:pPr lvl="0"/>
            <a:endParaRPr lang="fr-FR"/>
          </a:p>
        </p:txBody>
      </p:sp>
      <p:sp>
        <p:nvSpPr>
          <p:cNvPr id="4" name="Espace réservé du numéro de diapositive 3"/>
          <p:cNvSpPr txBox="1"/>
          <p:nvPr/>
        </p:nvSpPr>
        <p:spPr>
          <a:xfrm>
            <a:off x="3878921" y="8683386"/>
            <a:ext cx="2948414" cy="494109"/>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01265BFB-7F5F-4577-88AF-A183735A4156}" type="slidenum">
              <a:rPr/>
              <a:pPr marL="0" marR="0" lvl="0" indent="0" algn="r" rtl="0" hangingPunct="1">
                <a:lnSpc>
                  <a:spcPct val="100000"/>
                </a:lnSpc>
                <a:spcBef>
                  <a:spcPts val="0"/>
                </a:spcBef>
                <a:spcAft>
                  <a:spcPts val="0"/>
                </a:spcAft>
                <a:buNone/>
                <a:tabLst/>
              </a:pPr>
              <a:t>27</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marL="216000" indent="-216000"/>
            <a:endParaRPr lang="fr-FR" sz="2590">
              <a:latin typeface="Liberation Sans" pitchFamily="18"/>
              <a:ea typeface="Microsoft YaHei" pitchFamily="2"/>
              <a:cs typeface="Mangal" pitchFamily="2"/>
            </a:endParaRPr>
          </a:p>
        </p:txBody>
      </p:sp>
      <p:sp>
        <p:nvSpPr>
          <p:cNvPr id="4" name="Espace réservé du numéro de diapositive 3"/>
          <p:cNvSpPr txBox="1"/>
          <p:nvPr/>
        </p:nvSpPr>
        <p:spPr>
          <a:xfrm>
            <a:off x="3878920" y="8683386"/>
            <a:ext cx="2948414" cy="494108"/>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87C20D12-7B39-4E27-86FF-5EDAB7CCA028}" type="slidenum">
              <a:rPr/>
              <a:pPr marL="0" marR="0" lvl="0" indent="0" algn="r" rtl="0" hangingPunct="1">
                <a:lnSpc>
                  <a:spcPct val="100000"/>
                </a:lnSpc>
                <a:spcBef>
                  <a:spcPts val="0"/>
                </a:spcBef>
                <a:spcAft>
                  <a:spcPts val="0"/>
                </a:spcAft>
                <a:buNone/>
                <a:tabLst/>
              </a:pPr>
              <a:t>39</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marL="216000" indent="-216000"/>
            <a:endParaRPr lang="fr-FR" sz="2590">
              <a:latin typeface="Liberation Sans" pitchFamily="18"/>
              <a:ea typeface="Microsoft YaHei" pitchFamily="2"/>
              <a:cs typeface="Mangal" pitchFamily="2"/>
            </a:endParaRPr>
          </a:p>
        </p:txBody>
      </p:sp>
      <p:sp>
        <p:nvSpPr>
          <p:cNvPr id="4" name="Espace réservé du numéro de diapositive 3"/>
          <p:cNvSpPr txBox="1"/>
          <p:nvPr/>
        </p:nvSpPr>
        <p:spPr>
          <a:xfrm>
            <a:off x="3878920" y="8683386"/>
            <a:ext cx="2948414" cy="494108"/>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87C20D12-7B39-4E27-86FF-5EDAB7CCA028}" type="slidenum">
              <a:rPr/>
              <a:pPr marL="0" marR="0" lvl="0" indent="0" algn="r" rtl="0" hangingPunct="1">
                <a:lnSpc>
                  <a:spcPct val="100000"/>
                </a:lnSpc>
                <a:spcBef>
                  <a:spcPts val="0"/>
                </a:spcBef>
                <a:spcAft>
                  <a:spcPts val="0"/>
                </a:spcAft>
                <a:buNone/>
                <a:tabLst/>
              </a:pPr>
              <a:t>40</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kumimoji="1" sz="1200">
                <a:solidFill>
                  <a:srgbClr val="427978"/>
                </a:solidFill>
                <a:latin typeface="Verdana" pitchFamily="34" charset="0"/>
                <a:ea typeface="ＭＳ Ｐゴシック" pitchFamily="34" charset="-128"/>
              </a:defRPr>
            </a:lvl1pPr>
            <a:lvl2pPr marL="742950" indent="-285750" defTabSz="920750" eaLnBrk="0" hangingPunct="0">
              <a:spcBef>
                <a:spcPct val="30000"/>
              </a:spcBef>
              <a:defRPr kumimoji="1" sz="1200">
                <a:solidFill>
                  <a:srgbClr val="427978"/>
                </a:solidFill>
                <a:latin typeface="Verdana" pitchFamily="34" charset="0"/>
                <a:ea typeface="ＭＳ Ｐゴシック" pitchFamily="34" charset="-128"/>
              </a:defRPr>
            </a:lvl2pPr>
            <a:lvl3pPr marL="1143000" indent="-228600" defTabSz="920750" eaLnBrk="0" hangingPunct="0">
              <a:spcBef>
                <a:spcPct val="30000"/>
              </a:spcBef>
              <a:defRPr kumimoji="1" sz="1200">
                <a:solidFill>
                  <a:srgbClr val="427978"/>
                </a:solidFill>
                <a:latin typeface="Verdana" pitchFamily="34" charset="0"/>
                <a:ea typeface="ＭＳ Ｐゴシック" pitchFamily="34" charset="-128"/>
              </a:defRPr>
            </a:lvl3pPr>
            <a:lvl4pPr marL="1600200" indent="-228600" defTabSz="920750" eaLnBrk="0" hangingPunct="0">
              <a:spcBef>
                <a:spcPct val="30000"/>
              </a:spcBef>
              <a:defRPr kumimoji="1" sz="1200">
                <a:solidFill>
                  <a:srgbClr val="427978"/>
                </a:solidFill>
                <a:latin typeface="Verdana" pitchFamily="34" charset="0"/>
                <a:ea typeface="ＭＳ Ｐゴシック" pitchFamily="34" charset="-128"/>
              </a:defRPr>
            </a:lvl4pPr>
            <a:lvl5pPr marL="2057400" indent="-228600" defTabSz="920750" eaLnBrk="0" hangingPunct="0">
              <a:spcBef>
                <a:spcPct val="30000"/>
              </a:spcBef>
              <a:defRPr kumimoji="1" sz="1200">
                <a:solidFill>
                  <a:srgbClr val="427978"/>
                </a:solidFill>
                <a:latin typeface="Verdana" pitchFamily="34" charset="0"/>
                <a:ea typeface="ＭＳ Ｐゴシック" pitchFamily="34" charset="-128"/>
              </a:defRPr>
            </a:lvl5pPr>
            <a:lvl6pPr marL="25146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6pPr>
            <a:lvl7pPr marL="29718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7pPr>
            <a:lvl8pPr marL="34290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8pPr>
            <a:lvl9pPr marL="38862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9pPr>
          </a:lstStyle>
          <a:p>
            <a:pPr eaLnBrk="1" hangingPunct="1">
              <a:spcBef>
                <a:spcPct val="0"/>
              </a:spcBef>
            </a:pPr>
            <a:fld id="{55A7EF75-09ED-49D1-9096-80829F5C48C3}" type="slidenum">
              <a:rPr kumimoji="0" lang="fr-FR" altLang="fr-FR" smtClean="0">
                <a:solidFill>
                  <a:schemeClr val="tx1"/>
                </a:solidFill>
                <a:latin typeface="Arial" pitchFamily="34" charset="0"/>
              </a:rPr>
              <a:pPr eaLnBrk="1" hangingPunct="1">
                <a:spcBef>
                  <a:spcPct val="0"/>
                </a:spcBef>
              </a:pPr>
              <a:t>41</a:t>
            </a:fld>
            <a:endParaRPr kumimoji="0" lang="fr-FR" altLang="fr-FR" smtClean="0">
              <a:solidFill>
                <a:schemeClr val="tx1"/>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
        <p:nvSpPr>
          <p:cNvPr id="849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kumimoji="1" sz="1200">
                <a:solidFill>
                  <a:srgbClr val="427978"/>
                </a:solidFill>
                <a:latin typeface="Verdana" pitchFamily="34" charset="0"/>
                <a:ea typeface="ＭＳ Ｐゴシック" pitchFamily="34" charset="-128"/>
              </a:defRPr>
            </a:lvl1pPr>
            <a:lvl2pPr marL="742950" indent="-285750" defTabSz="920750" eaLnBrk="0" hangingPunct="0">
              <a:spcBef>
                <a:spcPct val="30000"/>
              </a:spcBef>
              <a:defRPr kumimoji="1" sz="1200">
                <a:solidFill>
                  <a:srgbClr val="427978"/>
                </a:solidFill>
                <a:latin typeface="Verdana" pitchFamily="34" charset="0"/>
                <a:ea typeface="ＭＳ Ｐゴシック" pitchFamily="34" charset="-128"/>
              </a:defRPr>
            </a:lvl2pPr>
            <a:lvl3pPr marL="1143000" indent="-228600" defTabSz="920750" eaLnBrk="0" hangingPunct="0">
              <a:spcBef>
                <a:spcPct val="30000"/>
              </a:spcBef>
              <a:defRPr kumimoji="1" sz="1200">
                <a:solidFill>
                  <a:srgbClr val="427978"/>
                </a:solidFill>
                <a:latin typeface="Verdana" pitchFamily="34" charset="0"/>
                <a:ea typeface="ＭＳ Ｐゴシック" pitchFamily="34" charset="-128"/>
              </a:defRPr>
            </a:lvl3pPr>
            <a:lvl4pPr marL="1600200" indent="-228600" defTabSz="920750" eaLnBrk="0" hangingPunct="0">
              <a:spcBef>
                <a:spcPct val="30000"/>
              </a:spcBef>
              <a:defRPr kumimoji="1" sz="1200">
                <a:solidFill>
                  <a:srgbClr val="427978"/>
                </a:solidFill>
                <a:latin typeface="Verdana" pitchFamily="34" charset="0"/>
                <a:ea typeface="ＭＳ Ｐゴシック" pitchFamily="34" charset="-128"/>
              </a:defRPr>
            </a:lvl4pPr>
            <a:lvl5pPr marL="2057400" indent="-228600" defTabSz="920750" eaLnBrk="0" hangingPunct="0">
              <a:spcBef>
                <a:spcPct val="30000"/>
              </a:spcBef>
              <a:defRPr kumimoji="1" sz="1200">
                <a:solidFill>
                  <a:srgbClr val="427978"/>
                </a:solidFill>
                <a:latin typeface="Verdana" pitchFamily="34" charset="0"/>
                <a:ea typeface="ＭＳ Ｐゴシック" pitchFamily="34" charset="-128"/>
              </a:defRPr>
            </a:lvl5pPr>
            <a:lvl6pPr marL="25146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6pPr>
            <a:lvl7pPr marL="29718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7pPr>
            <a:lvl8pPr marL="34290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8pPr>
            <a:lvl9pPr marL="38862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9pPr>
          </a:lstStyle>
          <a:p>
            <a:pPr eaLnBrk="1" hangingPunct="1">
              <a:spcBef>
                <a:spcPct val="0"/>
              </a:spcBef>
            </a:pPr>
            <a:fld id="{A3B4F9B6-6EB6-44B1-8E8D-B8AE32F61277}" type="slidenum">
              <a:rPr kumimoji="0" lang="fr-FR" altLang="fr-FR" smtClean="0">
                <a:solidFill>
                  <a:schemeClr val="tx1"/>
                </a:solidFill>
                <a:latin typeface="Arial" pitchFamily="34" charset="0"/>
              </a:rPr>
              <a:pPr eaLnBrk="1" hangingPunct="1">
                <a:spcBef>
                  <a:spcPct val="0"/>
                </a:spcBef>
              </a:pPr>
              <a:t>43</a:t>
            </a:fld>
            <a:endParaRPr kumimoji="0" lang="fr-FR" altLang="fr-FR" smtClean="0">
              <a:solidFill>
                <a:schemeClr val="tx1"/>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95388" y="706438"/>
            <a:ext cx="4516437" cy="3387725"/>
          </a:xfrm>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lIns="0" tIns="0" rIns="0" bIns="0"/>
          <a:lstStyle/>
          <a:p>
            <a:pPr marL="216000" indent="-216000"/>
            <a:endParaRPr lang="fr-FR" sz="2590">
              <a:latin typeface="Liberation Sans" pitchFamily="18"/>
              <a:ea typeface="Microsoft YaHei" pitchFamily="2"/>
              <a:cs typeface="Mangal"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4996655-9516-40CE-AEE1-1288BD4A02EF}" type="slidenum">
              <a:rPr lang="fr-FR" smtClean="0">
                <a:solidFill>
                  <a:prstClr val="black"/>
                </a:solidFill>
              </a:rPr>
              <a:pPr>
                <a:defRPr/>
              </a:pPr>
              <a:t>53</a:t>
            </a:fld>
            <a:endParaRPr lang="fr-FR" dirty="0">
              <a:solidFill>
                <a:prstClr val="black"/>
              </a:solidFill>
            </a:endParaRPr>
          </a:p>
        </p:txBody>
      </p:sp>
    </p:spTree>
    <p:extLst>
      <p:ext uri="{BB962C8B-B14F-4D97-AF65-F5344CB8AC3E}">
        <p14:creationId xmlns:p14="http://schemas.microsoft.com/office/powerpoint/2010/main" val="424165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4996655-9516-40CE-AEE1-1288BD4A02EF}" type="slidenum">
              <a:rPr lang="fr-FR" smtClean="0"/>
              <a:pPr>
                <a:defRPr/>
              </a:pPr>
              <a:t>55</a:t>
            </a:fld>
            <a:endParaRPr lang="fr-FR" dirty="0"/>
          </a:p>
        </p:txBody>
      </p:sp>
    </p:spTree>
    <p:extLst>
      <p:ext uri="{BB962C8B-B14F-4D97-AF65-F5344CB8AC3E}">
        <p14:creationId xmlns:p14="http://schemas.microsoft.com/office/powerpoint/2010/main" val="4218199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
        <p:nvSpPr>
          <p:cNvPr id="368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kumimoji="1" sz="1200">
                <a:solidFill>
                  <a:srgbClr val="427978"/>
                </a:solidFill>
                <a:latin typeface="Verdana" pitchFamily="34" charset="0"/>
                <a:ea typeface="ＭＳ Ｐゴシック" pitchFamily="34" charset="-128"/>
              </a:defRPr>
            </a:lvl1pPr>
            <a:lvl2pPr marL="742950" indent="-285750" defTabSz="920750" eaLnBrk="0" hangingPunct="0">
              <a:spcBef>
                <a:spcPct val="30000"/>
              </a:spcBef>
              <a:defRPr kumimoji="1" sz="1200">
                <a:solidFill>
                  <a:srgbClr val="427978"/>
                </a:solidFill>
                <a:latin typeface="Verdana" pitchFamily="34" charset="0"/>
                <a:ea typeface="ＭＳ Ｐゴシック" pitchFamily="34" charset="-128"/>
              </a:defRPr>
            </a:lvl2pPr>
            <a:lvl3pPr marL="1143000" indent="-228600" defTabSz="920750" eaLnBrk="0" hangingPunct="0">
              <a:spcBef>
                <a:spcPct val="30000"/>
              </a:spcBef>
              <a:defRPr kumimoji="1" sz="1200">
                <a:solidFill>
                  <a:srgbClr val="427978"/>
                </a:solidFill>
                <a:latin typeface="Verdana" pitchFamily="34" charset="0"/>
                <a:ea typeface="ＭＳ Ｐゴシック" pitchFamily="34" charset="-128"/>
              </a:defRPr>
            </a:lvl3pPr>
            <a:lvl4pPr marL="1600200" indent="-228600" defTabSz="920750" eaLnBrk="0" hangingPunct="0">
              <a:spcBef>
                <a:spcPct val="30000"/>
              </a:spcBef>
              <a:defRPr kumimoji="1" sz="1200">
                <a:solidFill>
                  <a:srgbClr val="427978"/>
                </a:solidFill>
                <a:latin typeface="Verdana" pitchFamily="34" charset="0"/>
                <a:ea typeface="ＭＳ Ｐゴシック" pitchFamily="34" charset="-128"/>
              </a:defRPr>
            </a:lvl4pPr>
            <a:lvl5pPr marL="2057400" indent="-228600" defTabSz="920750" eaLnBrk="0" hangingPunct="0">
              <a:spcBef>
                <a:spcPct val="30000"/>
              </a:spcBef>
              <a:defRPr kumimoji="1" sz="1200">
                <a:solidFill>
                  <a:srgbClr val="427978"/>
                </a:solidFill>
                <a:latin typeface="Verdana" pitchFamily="34" charset="0"/>
                <a:ea typeface="ＭＳ Ｐゴシック" pitchFamily="34" charset="-128"/>
              </a:defRPr>
            </a:lvl5pPr>
            <a:lvl6pPr marL="25146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6pPr>
            <a:lvl7pPr marL="29718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7pPr>
            <a:lvl8pPr marL="34290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8pPr>
            <a:lvl9pPr marL="38862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9pPr>
          </a:lstStyle>
          <a:p>
            <a:pPr eaLnBrk="1" hangingPunct="1">
              <a:spcBef>
                <a:spcPct val="0"/>
              </a:spcBef>
            </a:pPr>
            <a:fld id="{3BE9A63A-B13C-44B1-859D-928BD57C9107}" type="slidenum">
              <a:rPr kumimoji="0" lang="fr-FR" altLang="fr-FR" smtClean="0">
                <a:solidFill>
                  <a:srgbClr val="000000"/>
                </a:solidFill>
                <a:latin typeface="Arial" pitchFamily="34" charset="0"/>
              </a:rPr>
              <a:pPr eaLnBrk="1" hangingPunct="1">
                <a:spcBef>
                  <a:spcPct val="0"/>
                </a:spcBef>
              </a:pPr>
              <a:t>60</a:t>
            </a:fld>
            <a:endParaRPr kumimoji="0" lang="fr-FR" altLang="fr-FR"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kumimoji="1" sz="1200">
                <a:solidFill>
                  <a:srgbClr val="427978"/>
                </a:solidFill>
                <a:latin typeface="Verdana" pitchFamily="34" charset="0"/>
                <a:ea typeface="MS PGothic" pitchFamily="34" charset="-128"/>
              </a:defRPr>
            </a:lvl1pPr>
            <a:lvl2pPr marL="742950" indent="-285750" defTabSz="920750" eaLnBrk="0" hangingPunct="0">
              <a:spcBef>
                <a:spcPct val="30000"/>
              </a:spcBef>
              <a:defRPr kumimoji="1" sz="1200">
                <a:solidFill>
                  <a:srgbClr val="427978"/>
                </a:solidFill>
                <a:latin typeface="Verdana" pitchFamily="34" charset="0"/>
                <a:ea typeface="MS PGothic" pitchFamily="34" charset="-128"/>
              </a:defRPr>
            </a:lvl2pPr>
            <a:lvl3pPr marL="1143000" indent="-228600" defTabSz="920750" eaLnBrk="0" hangingPunct="0">
              <a:spcBef>
                <a:spcPct val="30000"/>
              </a:spcBef>
              <a:defRPr kumimoji="1" sz="1200">
                <a:solidFill>
                  <a:srgbClr val="427978"/>
                </a:solidFill>
                <a:latin typeface="Verdana" pitchFamily="34" charset="0"/>
                <a:ea typeface="MS PGothic" pitchFamily="34" charset="-128"/>
              </a:defRPr>
            </a:lvl3pPr>
            <a:lvl4pPr marL="1600200" indent="-228600" defTabSz="920750" eaLnBrk="0" hangingPunct="0">
              <a:spcBef>
                <a:spcPct val="30000"/>
              </a:spcBef>
              <a:defRPr kumimoji="1" sz="1200">
                <a:solidFill>
                  <a:srgbClr val="427978"/>
                </a:solidFill>
                <a:latin typeface="Verdana" pitchFamily="34" charset="0"/>
                <a:ea typeface="MS PGothic" pitchFamily="34" charset="-128"/>
              </a:defRPr>
            </a:lvl4pPr>
            <a:lvl5pPr marL="2057400" indent="-228600" defTabSz="920750" eaLnBrk="0" hangingPunct="0">
              <a:spcBef>
                <a:spcPct val="30000"/>
              </a:spcBef>
              <a:defRPr kumimoji="1" sz="1200">
                <a:solidFill>
                  <a:srgbClr val="427978"/>
                </a:solidFill>
                <a:latin typeface="Verdana" pitchFamily="34" charset="0"/>
                <a:ea typeface="MS PGothic" pitchFamily="34" charset="-128"/>
              </a:defRPr>
            </a:lvl5pPr>
            <a:lvl6pPr marL="2514600" indent="-228600" defTabSz="920750" eaLnBrk="0" fontAlgn="base" hangingPunct="0">
              <a:spcBef>
                <a:spcPct val="30000"/>
              </a:spcBef>
              <a:spcAft>
                <a:spcPct val="0"/>
              </a:spcAft>
              <a:defRPr kumimoji="1" sz="1200">
                <a:solidFill>
                  <a:srgbClr val="427978"/>
                </a:solidFill>
                <a:latin typeface="Verdana" pitchFamily="34" charset="0"/>
                <a:ea typeface="MS PGothic" pitchFamily="34" charset="-128"/>
              </a:defRPr>
            </a:lvl6pPr>
            <a:lvl7pPr marL="2971800" indent="-228600" defTabSz="920750" eaLnBrk="0" fontAlgn="base" hangingPunct="0">
              <a:spcBef>
                <a:spcPct val="30000"/>
              </a:spcBef>
              <a:spcAft>
                <a:spcPct val="0"/>
              </a:spcAft>
              <a:defRPr kumimoji="1" sz="1200">
                <a:solidFill>
                  <a:srgbClr val="427978"/>
                </a:solidFill>
                <a:latin typeface="Verdana" pitchFamily="34" charset="0"/>
                <a:ea typeface="MS PGothic" pitchFamily="34" charset="-128"/>
              </a:defRPr>
            </a:lvl7pPr>
            <a:lvl8pPr marL="3429000" indent="-228600" defTabSz="920750" eaLnBrk="0" fontAlgn="base" hangingPunct="0">
              <a:spcBef>
                <a:spcPct val="30000"/>
              </a:spcBef>
              <a:spcAft>
                <a:spcPct val="0"/>
              </a:spcAft>
              <a:defRPr kumimoji="1" sz="1200">
                <a:solidFill>
                  <a:srgbClr val="427978"/>
                </a:solidFill>
                <a:latin typeface="Verdana" pitchFamily="34" charset="0"/>
                <a:ea typeface="MS PGothic" pitchFamily="34" charset="-128"/>
              </a:defRPr>
            </a:lvl8pPr>
            <a:lvl9pPr marL="3886200" indent="-228600" defTabSz="920750" eaLnBrk="0" fontAlgn="base" hangingPunct="0">
              <a:spcBef>
                <a:spcPct val="30000"/>
              </a:spcBef>
              <a:spcAft>
                <a:spcPct val="0"/>
              </a:spcAft>
              <a:defRPr kumimoji="1" sz="1200">
                <a:solidFill>
                  <a:srgbClr val="427978"/>
                </a:solidFill>
                <a:latin typeface="Verdana" pitchFamily="34" charset="0"/>
                <a:ea typeface="MS PGothic" pitchFamily="34" charset="-128"/>
              </a:defRPr>
            </a:lvl9pPr>
          </a:lstStyle>
          <a:p>
            <a:pPr eaLnBrk="1" hangingPunct="1">
              <a:spcBef>
                <a:spcPct val="0"/>
              </a:spcBef>
            </a:pPr>
            <a:fld id="{B18D84A8-6881-4F03-BD6F-54C926BF688A}" type="slidenum">
              <a:rPr kumimoji="0" lang="fr-FR" altLang="fr-FR" smtClean="0">
                <a:solidFill>
                  <a:schemeClr val="tx1"/>
                </a:solidFill>
                <a:latin typeface="Arial" pitchFamily="34" charset="0"/>
              </a:rPr>
              <a:pPr eaLnBrk="1" hangingPunct="1">
                <a:spcBef>
                  <a:spcPct val="0"/>
                </a:spcBef>
              </a:pPr>
              <a:t>7</a:t>
            </a:fld>
            <a:endParaRPr kumimoji="0" lang="fr-FR" altLang="fr-FR" dirty="0" smtClean="0">
              <a:solidFill>
                <a:schemeClr val="tx1"/>
              </a:solidFill>
              <a:latin typeface="Arial" pitchFamily="34" charset="0"/>
            </a:endParaRPr>
          </a:p>
        </p:txBody>
      </p:sp>
    </p:spTree>
    <p:extLst>
      <p:ext uri="{BB962C8B-B14F-4D97-AF65-F5344CB8AC3E}">
        <p14:creationId xmlns:p14="http://schemas.microsoft.com/office/powerpoint/2010/main" val="318418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4996655-9516-40CE-AEE1-1288BD4A02EF}" type="slidenum">
              <a:rPr lang="fr-FR" smtClean="0"/>
              <a:pPr>
                <a:defRPr/>
              </a:pPr>
              <a:t>68</a:t>
            </a:fld>
            <a:endParaRPr lang="fr-FR" dirty="0"/>
          </a:p>
        </p:txBody>
      </p:sp>
    </p:spTree>
    <p:extLst>
      <p:ext uri="{BB962C8B-B14F-4D97-AF65-F5344CB8AC3E}">
        <p14:creationId xmlns:p14="http://schemas.microsoft.com/office/powerpoint/2010/main" val="421819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lIns="0" tIns="0" rIns="0" bIns="0"/>
          <a:lstStyle/>
          <a:p>
            <a:pPr marL="216000" indent="-216000"/>
            <a:endParaRPr lang="fr-FR" sz="2590">
              <a:latin typeface="Liberation Sans" pitchFamily="18"/>
              <a:ea typeface="Microsoft YaHei" pitchFamily="2"/>
              <a:cs typeface="Mangal"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kumimoji="1" sz="1200">
                <a:solidFill>
                  <a:srgbClr val="427978"/>
                </a:solidFill>
                <a:latin typeface="Verdana" pitchFamily="34" charset="0"/>
                <a:ea typeface="ＭＳ Ｐゴシック" pitchFamily="34" charset="-128"/>
              </a:defRPr>
            </a:lvl1pPr>
            <a:lvl2pPr marL="742950" indent="-285750" defTabSz="920750" eaLnBrk="0" hangingPunct="0">
              <a:spcBef>
                <a:spcPct val="30000"/>
              </a:spcBef>
              <a:defRPr kumimoji="1" sz="1200">
                <a:solidFill>
                  <a:srgbClr val="427978"/>
                </a:solidFill>
                <a:latin typeface="Verdana" pitchFamily="34" charset="0"/>
                <a:ea typeface="ＭＳ Ｐゴシック" pitchFamily="34" charset="-128"/>
              </a:defRPr>
            </a:lvl2pPr>
            <a:lvl3pPr marL="1143000" indent="-228600" defTabSz="920750" eaLnBrk="0" hangingPunct="0">
              <a:spcBef>
                <a:spcPct val="30000"/>
              </a:spcBef>
              <a:defRPr kumimoji="1" sz="1200">
                <a:solidFill>
                  <a:srgbClr val="427978"/>
                </a:solidFill>
                <a:latin typeface="Verdana" pitchFamily="34" charset="0"/>
                <a:ea typeface="ＭＳ Ｐゴシック" pitchFamily="34" charset="-128"/>
              </a:defRPr>
            </a:lvl3pPr>
            <a:lvl4pPr marL="1600200" indent="-228600" defTabSz="920750" eaLnBrk="0" hangingPunct="0">
              <a:spcBef>
                <a:spcPct val="30000"/>
              </a:spcBef>
              <a:defRPr kumimoji="1" sz="1200">
                <a:solidFill>
                  <a:srgbClr val="427978"/>
                </a:solidFill>
                <a:latin typeface="Verdana" pitchFamily="34" charset="0"/>
                <a:ea typeface="ＭＳ Ｐゴシック" pitchFamily="34" charset="-128"/>
              </a:defRPr>
            </a:lvl4pPr>
            <a:lvl5pPr marL="2057400" indent="-228600" defTabSz="920750" eaLnBrk="0" hangingPunct="0">
              <a:spcBef>
                <a:spcPct val="30000"/>
              </a:spcBef>
              <a:defRPr kumimoji="1" sz="1200">
                <a:solidFill>
                  <a:srgbClr val="427978"/>
                </a:solidFill>
                <a:latin typeface="Verdana" pitchFamily="34" charset="0"/>
                <a:ea typeface="ＭＳ Ｐゴシック" pitchFamily="34" charset="-128"/>
              </a:defRPr>
            </a:lvl5pPr>
            <a:lvl6pPr marL="25146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6pPr>
            <a:lvl7pPr marL="29718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7pPr>
            <a:lvl8pPr marL="34290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8pPr>
            <a:lvl9pPr marL="3886200" indent="-228600" defTabSz="920750" eaLnBrk="0" fontAlgn="base" hangingPunct="0">
              <a:spcBef>
                <a:spcPct val="30000"/>
              </a:spcBef>
              <a:spcAft>
                <a:spcPct val="0"/>
              </a:spcAft>
              <a:defRPr kumimoji="1" sz="1200">
                <a:solidFill>
                  <a:srgbClr val="427978"/>
                </a:solidFill>
                <a:latin typeface="Verdana" pitchFamily="34" charset="0"/>
                <a:ea typeface="ＭＳ Ｐゴシック" pitchFamily="34" charset="-128"/>
              </a:defRPr>
            </a:lvl9pPr>
          </a:lstStyle>
          <a:p>
            <a:pPr eaLnBrk="1" hangingPunct="1">
              <a:spcBef>
                <a:spcPct val="0"/>
              </a:spcBef>
            </a:pPr>
            <a:fld id="{08BD68E1-FB66-4B53-B4F5-D657F5B037CE}" type="slidenum">
              <a:rPr kumimoji="0" lang="fr-FR" altLang="fr-FR" smtClean="0">
                <a:solidFill>
                  <a:schemeClr val="tx1"/>
                </a:solidFill>
                <a:latin typeface="Arial" pitchFamily="34" charset="0"/>
              </a:rPr>
              <a:pPr eaLnBrk="1" hangingPunct="1">
                <a:spcBef>
                  <a:spcPct val="0"/>
                </a:spcBef>
              </a:pPr>
              <a:t>10</a:t>
            </a:fld>
            <a:endParaRPr kumimoji="0" lang="fr-FR" altLang="fr-FR" dirty="0" smtClean="0">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4996655-9516-40CE-AEE1-1288BD4A02EF}" type="slidenum">
              <a:rPr lang="fr-FR" smtClean="0"/>
              <a:pPr>
                <a:defRPr/>
              </a:pPr>
              <a:t>16</a:t>
            </a:fld>
            <a:endParaRPr lang="fr-FR" dirty="0"/>
          </a:p>
        </p:txBody>
      </p:sp>
    </p:spTree>
    <p:extLst>
      <p:ext uri="{BB962C8B-B14F-4D97-AF65-F5344CB8AC3E}">
        <p14:creationId xmlns:p14="http://schemas.microsoft.com/office/powerpoint/2010/main" val="421819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marL="216000" indent="-216000"/>
            <a:endParaRPr lang="fr-FR" sz="2590">
              <a:latin typeface="Liberation Sans" pitchFamily="18"/>
              <a:ea typeface="Microsoft YaHei" pitchFamily="2"/>
              <a:cs typeface="Mangal" pitchFamily="2"/>
            </a:endParaRPr>
          </a:p>
        </p:txBody>
      </p:sp>
      <p:sp>
        <p:nvSpPr>
          <p:cNvPr id="4" name="Espace réservé du numéro de diapositive 3"/>
          <p:cNvSpPr txBox="1"/>
          <p:nvPr/>
        </p:nvSpPr>
        <p:spPr>
          <a:xfrm>
            <a:off x="3878920" y="8683386"/>
            <a:ext cx="2948414" cy="494108"/>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D1F5E7DB-DE1A-4E57-BD61-95C920836662}" type="slidenum">
              <a:rPr/>
              <a:pPr marL="0" marR="0" lvl="0" indent="0" algn="r" rtl="0" hangingPunct="1">
                <a:lnSpc>
                  <a:spcPct val="100000"/>
                </a:lnSpc>
                <a:spcBef>
                  <a:spcPts val="0"/>
                </a:spcBef>
                <a:spcAft>
                  <a:spcPts val="0"/>
                </a:spcAft>
                <a:buNone/>
                <a:tabLst/>
              </a:pPr>
              <a:t>18</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lvl="0"/>
            <a:r>
              <a:rPr lang="fr-FR"/>
              <a:t>Garder ej ici</a:t>
            </a:r>
          </a:p>
          <a:p>
            <a:pPr lvl="0"/>
            <a:r>
              <a:rPr lang="fr-FR"/>
              <a:t>Ma question est en terme de langage – ce n’est pas le même terme pour tous</a:t>
            </a:r>
          </a:p>
          <a:p>
            <a:pPr lvl="0"/>
            <a:endParaRPr lang="fr-FR"/>
          </a:p>
        </p:txBody>
      </p:sp>
      <p:sp>
        <p:nvSpPr>
          <p:cNvPr id="4" name="Espace réservé du numéro de diapositive 3"/>
          <p:cNvSpPr txBox="1"/>
          <p:nvPr/>
        </p:nvSpPr>
        <p:spPr>
          <a:xfrm>
            <a:off x="3878920" y="8683386"/>
            <a:ext cx="2948414" cy="494108"/>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31B5618D-AE3A-4332-B3E0-6A7FB5DEBC67}" type="slidenum">
              <a:rPr/>
              <a:pPr marL="0" marR="0" lvl="0" indent="0" algn="r" rtl="0" hangingPunct="1">
                <a:lnSpc>
                  <a:spcPct val="100000"/>
                </a:lnSpc>
                <a:spcBef>
                  <a:spcPts val="0"/>
                </a:spcBef>
                <a:spcAft>
                  <a:spcPts val="0"/>
                </a:spcAft>
                <a:buNone/>
                <a:tabLst/>
              </a:pPr>
              <a:t>19</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lIns="0" tIns="0" rIns="0" bIns="0"/>
          <a:lstStyle/>
          <a:p>
            <a:pPr marL="216000" indent="-216000"/>
            <a:endParaRPr lang="fr-FR" sz="2610">
              <a:latin typeface="Liberation Sans" pitchFamily="18"/>
              <a:ea typeface="Microsoft YaHei" pitchFamily="2"/>
              <a:cs typeface="Mangal"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rgbClr val="C4DBDA"/>
          </a:solidFill>
          <a:ln w="38160">
            <a:solidFill>
              <a:srgbClr val="427978"/>
            </a:solidFill>
            <a:prstDash val="solid"/>
            <a:round/>
          </a:ln>
        </p:spPr>
      </p:sp>
      <p:sp>
        <p:nvSpPr>
          <p:cNvPr id="3" name="Espace réservé des commentaires 2"/>
          <p:cNvSpPr txBox="1">
            <a:spLocks noGrp="1"/>
          </p:cNvSpPr>
          <p:nvPr>
            <p:ph type="body" sz="quarter" idx="1"/>
          </p:nvPr>
        </p:nvSpPr>
        <p:spPr/>
        <p:txBody>
          <a:bodyPr/>
          <a:lstStyle/>
          <a:p>
            <a:pPr lvl="0"/>
            <a:r>
              <a:rPr lang="fr-FR"/>
              <a:t>Garder ej ici</a:t>
            </a:r>
          </a:p>
          <a:p>
            <a:pPr lvl="0"/>
            <a:r>
              <a:rPr lang="fr-FR"/>
              <a:t>Ma question est en terme de langage – ce n’est pas le même terme pour tous</a:t>
            </a:r>
          </a:p>
          <a:p>
            <a:pPr lvl="0"/>
            <a:endParaRPr lang="fr-FR"/>
          </a:p>
        </p:txBody>
      </p:sp>
      <p:sp>
        <p:nvSpPr>
          <p:cNvPr id="4" name="Espace réservé du numéro de diapositive 3"/>
          <p:cNvSpPr txBox="1"/>
          <p:nvPr/>
        </p:nvSpPr>
        <p:spPr>
          <a:xfrm>
            <a:off x="3878920" y="8683386"/>
            <a:ext cx="2948414" cy="494108"/>
          </a:xfrm>
          <a:prstGeom prst="rect">
            <a:avLst/>
          </a:prstGeom>
          <a:noFill/>
          <a:ln>
            <a:noFill/>
          </a:ln>
        </p:spPr>
        <p:txBody>
          <a:bodyPr vert="horz" wrap="square" lIns="92160" tIns="46080" rIns="92160" bIns="46080" anchor="b" anchorCtr="0" compatLnSpc="0"/>
          <a:lstStyle/>
          <a:p>
            <a:pPr marL="0" marR="0" lvl="0" indent="0" algn="r" rtl="0" hangingPunct="1">
              <a:lnSpc>
                <a:spcPct val="100000"/>
              </a:lnSpc>
              <a:spcBef>
                <a:spcPts val="0"/>
              </a:spcBef>
              <a:spcAft>
                <a:spcPts val="0"/>
              </a:spcAft>
              <a:buNone/>
              <a:tabLst/>
            </a:pPr>
            <a:fld id="{44E648BF-75F7-476C-BCA5-128894FD0381}" type="slidenum">
              <a:rPr/>
              <a:pPr marL="0" marR="0" lvl="0" indent="0" algn="r" rtl="0" hangingPunct="1">
                <a:lnSpc>
                  <a:spcPct val="100000"/>
                </a:lnSpc>
                <a:spcBef>
                  <a:spcPts val="0"/>
                </a:spcBef>
                <a:spcAft>
                  <a:spcPts val="0"/>
                </a:spcAft>
                <a:buNone/>
                <a:tabLst/>
              </a:pPr>
              <a:t>24</a:t>
            </a:fld>
            <a:endParaRPr lang="fr-FR" sz="1200" b="0" i="0" u="none" strike="noStrike" kern="1200" spc="0" baseline="0">
              <a:ln>
                <a:noFill/>
              </a:ln>
              <a:solidFill>
                <a:srgbClr val="000000"/>
              </a:solidFill>
              <a:latin typeface="Arial" pitchFamily="18"/>
              <a:ea typeface="ＭＳ Ｐゴシック" pitchFamily="18"/>
              <a:cs typeface="Mangal"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10827180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395716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5462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7871792" cy="838200"/>
          </a:xfrm>
        </p:spPr>
        <p:txBody>
          <a:bodyPr/>
          <a:lstStyle>
            <a:lvl1pPr>
              <a:defRPr sz="2000" cap="none" baseline="0"/>
            </a:lvl1pPr>
          </a:lstStyle>
          <a:p>
            <a:r>
              <a:rPr lang="en-US" smtClean="0"/>
              <a:t>Click to edit Master title style</a:t>
            </a:r>
            <a:endParaRPr lang="fr-FR" dirty="0"/>
          </a:p>
        </p:txBody>
      </p:sp>
      <p:sp>
        <p:nvSpPr>
          <p:cNvPr id="4" name="Espace réservé du texte 3"/>
          <p:cNvSpPr>
            <a:spLocks noGrp="1"/>
          </p:cNvSpPr>
          <p:nvPr>
            <p:ph type="body" sz="quarter" idx="10"/>
          </p:nvPr>
        </p:nvSpPr>
        <p:spPr>
          <a:xfrm>
            <a:off x="179388" y="1125538"/>
            <a:ext cx="8785225" cy="5543550"/>
          </a:xfrm>
        </p:spPr>
        <p:txBody>
          <a:bodyPr/>
          <a:lstStyle>
            <a:lvl1pPr>
              <a:defRPr sz="1800" baseline="0">
                <a:solidFill>
                  <a:schemeClr val="tx1"/>
                </a:solidFill>
              </a:defRPr>
            </a:lvl1pPr>
            <a:lvl2pP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3989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avec titre long en 2 lignes">
    <p:spTree>
      <p:nvGrpSpPr>
        <p:cNvPr id="1" name=""/>
        <p:cNvGrpSpPr/>
        <p:nvPr/>
      </p:nvGrpSpPr>
      <p:grpSpPr>
        <a:xfrm>
          <a:off x="0" y="0"/>
          <a:ext cx="0" cy="0"/>
          <a:chOff x="0" y="0"/>
          <a:chExt cx="0" cy="0"/>
        </a:xfrm>
      </p:grpSpPr>
      <p:sp>
        <p:nvSpPr>
          <p:cNvPr id="2" name="Titre 1"/>
          <p:cNvSpPr>
            <a:spLocks noGrp="1"/>
          </p:cNvSpPr>
          <p:nvPr>
            <p:ph type="title"/>
          </p:nvPr>
        </p:nvSpPr>
        <p:spPr>
          <a:xfrm>
            <a:off x="166688" y="0"/>
            <a:ext cx="7933704" cy="836712"/>
          </a:xfrm>
        </p:spPr>
        <p:txBody>
          <a:bodyPr/>
          <a:lstStyle>
            <a:lvl1pPr>
              <a:defRPr cap="none" baseline="0"/>
            </a:lvl1pPr>
          </a:lstStyle>
          <a:p>
            <a:r>
              <a:rPr lang="fr-FR" smtClean="0"/>
              <a:t>Modifiez le style du titre</a:t>
            </a:r>
            <a:endParaRPr lang="fr-FR" dirty="0"/>
          </a:p>
        </p:txBody>
      </p:sp>
      <p:sp>
        <p:nvSpPr>
          <p:cNvPr id="5" name="Espace réservé du contenu 2"/>
          <p:cNvSpPr>
            <a:spLocks noGrp="1"/>
          </p:cNvSpPr>
          <p:nvPr>
            <p:ph idx="1"/>
          </p:nvPr>
        </p:nvSpPr>
        <p:spPr>
          <a:xfrm>
            <a:off x="179512" y="1124744"/>
            <a:ext cx="8784976" cy="5544616"/>
          </a:xfrm>
        </p:spPr>
        <p:txBody>
          <a:bodyPr/>
          <a:lstStyle>
            <a:lvl1pPr>
              <a:defRPr baseline="0">
                <a:solidFill>
                  <a:schemeClr val="tx1"/>
                </a:solidFill>
              </a:defRPr>
            </a:lvl1pPr>
            <a:lvl2pPr>
              <a:buClr>
                <a:srgbClr val="503971"/>
              </a:buClr>
              <a:defRPr baseline="0"/>
            </a:lvl2pPr>
            <a:lvl3pPr>
              <a:buClr>
                <a:srgbClr val="503971"/>
              </a:buClr>
              <a:defRPr baseline="0">
                <a:solidFill>
                  <a:schemeClr val="tx1"/>
                </a:solidFill>
              </a:defRPr>
            </a:lvl3pPr>
            <a:lvl4pPr>
              <a:defRPr>
                <a:solidFill>
                  <a:schemeClr val="bg2">
                    <a:lumMod val="75000"/>
                    <a:lumOff val="25000"/>
                  </a:schemeClr>
                </a:solidFill>
              </a:defRPr>
            </a:lvl4pPr>
            <a:lvl5pPr>
              <a:defRPr>
                <a:solidFill>
                  <a:schemeClr val="bg2">
                    <a:lumMod val="75000"/>
                    <a:lumOff val="25000"/>
                  </a:schemeClr>
                </a:solidFill>
              </a:defRPr>
            </a:lvl5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83127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apositive avec titre seul">
    <p:spTree>
      <p:nvGrpSpPr>
        <p:cNvPr id="1" name=""/>
        <p:cNvGrpSpPr/>
        <p:nvPr/>
      </p:nvGrpSpPr>
      <p:grpSpPr>
        <a:xfrm>
          <a:off x="0" y="0"/>
          <a:ext cx="0" cy="0"/>
          <a:chOff x="0" y="0"/>
          <a:chExt cx="0" cy="0"/>
        </a:xfrm>
      </p:grpSpPr>
      <p:sp>
        <p:nvSpPr>
          <p:cNvPr id="3" name="Titre 1"/>
          <p:cNvSpPr>
            <a:spLocks noGrp="1"/>
          </p:cNvSpPr>
          <p:nvPr>
            <p:ph type="title"/>
          </p:nvPr>
        </p:nvSpPr>
        <p:spPr>
          <a:xfrm>
            <a:off x="166688" y="0"/>
            <a:ext cx="7933704" cy="404664"/>
          </a:xfrm>
        </p:spPr>
        <p:txBody>
          <a:bodyPr/>
          <a:lstStyle>
            <a:lvl1pPr>
              <a:defRPr cap="none" baseline="0"/>
            </a:lvl1pPr>
          </a:lstStyle>
          <a:p>
            <a:r>
              <a:rPr lang="en-US" smtClean="0"/>
              <a:t>Click to edit Master title style</a:t>
            </a:r>
            <a:endParaRPr lang="fr-FR" dirty="0"/>
          </a:p>
        </p:txBody>
      </p:sp>
      <p:sp>
        <p:nvSpPr>
          <p:cNvPr id="4" name="Espace réservé du texte 5"/>
          <p:cNvSpPr>
            <a:spLocks noGrp="1"/>
          </p:cNvSpPr>
          <p:nvPr>
            <p:ph type="body" sz="quarter" idx="10"/>
          </p:nvPr>
        </p:nvSpPr>
        <p:spPr>
          <a:xfrm>
            <a:off x="179389" y="404664"/>
            <a:ext cx="7921003" cy="360363"/>
          </a:xfrm>
        </p:spPr>
        <p:txBody>
          <a:bodyPr/>
          <a:lstStyle>
            <a:lvl1pPr>
              <a:buFontTx/>
              <a:buNone/>
              <a:defRPr sz="1800" baseline="0">
                <a:solidFill>
                  <a:srgbClr val="00B050"/>
                </a:solidFill>
              </a:defRPr>
            </a:lvl1pPr>
          </a:lstStyle>
          <a:p>
            <a:pPr lvl="0"/>
            <a:r>
              <a:rPr lang="en-US" smtClean="0"/>
              <a:t>Click to edit Master text styles</a:t>
            </a:r>
          </a:p>
        </p:txBody>
      </p:sp>
    </p:spTree>
    <p:extLst>
      <p:ext uri="{BB962C8B-B14F-4D97-AF65-F5344CB8AC3E}">
        <p14:creationId xmlns:p14="http://schemas.microsoft.com/office/powerpoint/2010/main" val="380004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apositive avec titre et sous-titre">
    <p:spTree>
      <p:nvGrpSpPr>
        <p:cNvPr id="1" name=""/>
        <p:cNvGrpSpPr/>
        <p:nvPr/>
      </p:nvGrpSpPr>
      <p:grpSpPr>
        <a:xfrm>
          <a:off x="0" y="0"/>
          <a:ext cx="0" cy="0"/>
          <a:chOff x="0" y="0"/>
          <a:chExt cx="0" cy="0"/>
        </a:xfrm>
      </p:grpSpPr>
      <p:sp>
        <p:nvSpPr>
          <p:cNvPr id="2" name="Titre 1"/>
          <p:cNvSpPr>
            <a:spLocks noGrp="1"/>
          </p:cNvSpPr>
          <p:nvPr>
            <p:ph type="title"/>
          </p:nvPr>
        </p:nvSpPr>
        <p:spPr>
          <a:xfrm>
            <a:off x="166688" y="0"/>
            <a:ext cx="7933704" cy="404664"/>
          </a:xfrm>
        </p:spPr>
        <p:txBody>
          <a:bodyPr/>
          <a:lstStyle>
            <a:lvl1pPr>
              <a:defRPr cap="none" baseline="0"/>
            </a:lvl1pPr>
          </a:lstStyle>
          <a:p>
            <a:r>
              <a:rPr lang="en-US" smtClean="0"/>
              <a:t>Click to edit Master title style</a:t>
            </a:r>
            <a:endParaRPr lang="fr-FR" dirty="0"/>
          </a:p>
        </p:txBody>
      </p:sp>
      <p:sp>
        <p:nvSpPr>
          <p:cNvPr id="3" name="Espace réservé du contenu 2"/>
          <p:cNvSpPr>
            <a:spLocks noGrp="1"/>
          </p:cNvSpPr>
          <p:nvPr>
            <p:ph idx="1"/>
          </p:nvPr>
        </p:nvSpPr>
        <p:spPr>
          <a:xfrm>
            <a:off x="179512" y="1124744"/>
            <a:ext cx="8784976" cy="5544616"/>
          </a:xfrm>
        </p:spPr>
        <p:txBody>
          <a:bodyPr/>
          <a:lstStyle>
            <a:lvl1pPr>
              <a:defRPr baseline="0">
                <a:solidFill>
                  <a:schemeClr val="tx1"/>
                </a:solidFill>
              </a:defRPr>
            </a:lvl1pPr>
            <a:lvl2pPr>
              <a:buClr>
                <a:srgbClr val="503971"/>
              </a:buClr>
              <a:defRPr baseline="0"/>
            </a:lvl2pPr>
            <a:lvl3pPr>
              <a:buClr>
                <a:srgbClr val="503971"/>
              </a:buClr>
              <a:defRPr baseline="0">
                <a:solidFill>
                  <a:schemeClr val="tx1"/>
                </a:solidFill>
              </a:defRPr>
            </a:lvl3pPr>
            <a:lvl4pPr>
              <a:defRPr>
                <a:solidFill>
                  <a:schemeClr val="bg2">
                    <a:lumMod val="75000"/>
                    <a:lumOff val="25000"/>
                  </a:schemeClr>
                </a:solidFill>
              </a:defRPr>
            </a:lvl4pPr>
            <a:lvl5pPr>
              <a:defRPr>
                <a:solidFill>
                  <a:schemeClr val="bg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Espace réservé du texte 5"/>
          <p:cNvSpPr>
            <a:spLocks noGrp="1"/>
          </p:cNvSpPr>
          <p:nvPr>
            <p:ph type="body" sz="quarter" idx="10"/>
          </p:nvPr>
        </p:nvSpPr>
        <p:spPr>
          <a:xfrm>
            <a:off x="179389" y="404664"/>
            <a:ext cx="7921003" cy="360363"/>
          </a:xfrm>
        </p:spPr>
        <p:txBody>
          <a:bodyPr/>
          <a:lstStyle>
            <a:lvl1pPr>
              <a:buFontTx/>
              <a:buNone/>
              <a:defRPr sz="2000" baseline="0">
                <a:solidFill>
                  <a:srgbClr val="00B050"/>
                </a:solidFill>
              </a:defRPr>
            </a:lvl1pPr>
          </a:lstStyle>
          <a:p>
            <a:pPr lvl="0"/>
            <a:r>
              <a:rPr lang="en-US" smtClean="0"/>
              <a:t>Click to edit Master text styles</a:t>
            </a:r>
          </a:p>
        </p:txBody>
      </p:sp>
    </p:spTree>
    <p:extLst>
      <p:ext uri="{BB962C8B-B14F-4D97-AF65-F5344CB8AC3E}">
        <p14:creationId xmlns:p14="http://schemas.microsoft.com/office/powerpoint/2010/main" val="28992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OMMAIRE_5f__5f__5f__5f__5f__5f__5f__5f__5f__5f__5f_">
    <p:spTree>
      <p:nvGrpSpPr>
        <p:cNvPr id="1" name=""/>
        <p:cNvGrpSpPr/>
        <p:nvPr/>
      </p:nvGrpSpPr>
      <p:grpSpPr>
        <a:xfrm>
          <a:off x="0" y="0"/>
          <a:ext cx="0" cy="0"/>
          <a:chOff x="0" y="0"/>
          <a:chExt cx="0" cy="0"/>
        </a:xfrm>
      </p:grpSpPr>
      <p:sp>
        <p:nvSpPr>
          <p:cNvPr id="2" name="Titre 1"/>
          <p:cNvSpPr txBox="1">
            <a:spLocks noGrp="1"/>
          </p:cNvSpPr>
          <p:nvPr>
            <p:ph type="title"/>
          </p:nvPr>
        </p:nvSpPr>
        <p:spPr>
          <a:xfrm>
            <a:off x="228600" y="0"/>
            <a:ext cx="7871759" cy="838079"/>
          </a:xfrm>
        </p:spPr>
        <p:txBody>
          <a:bodyPr/>
          <a:lstStyle>
            <a:lvl1pPr>
              <a:defRPr/>
            </a:lvl1pPr>
          </a:lstStyle>
          <a:p>
            <a:pPr lvl="0"/>
            <a:r>
              <a:rPr lang="fr-FR"/>
              <a:t>Cliquez pour modifier le style du titre</a:t>
            </a:r>
          </a:p>
        </p:txBody>
      </p:sp>
      <p:sp>
        <p:nvSpPr>
          <p:cNvPr id="3" name="Espace réservé du texte 3"/>
          <p:cNvSpPr txBox="1">
            <a:spLocks noGrp="1"/>
          </p:cNvSpPr>
          <p:nvPr>
            <p:ph type="body" idx="4294967295"/>
          </p:nvPr>
        </p:nvSpPr>
        <p:spPr>
          <a:xfrm>
            <a:off x="179280" y="1125359"/>
            <a:ext cx="8785079" cy="5543640"/>
          </a:xfrm>
        </p:spPr>
        <p:txBody>
          <a:bodyPr/>
          <a:lstStyle>
            <a:lvl1pPr>
              <a:defRPr/>
            </a:lvl1pPr>
            <a:lvl2pPr>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75208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423611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165306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97958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790147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ACC8DD-578A-4C5B-AC58-71BB912DB0AF}"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2813632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ACC8DD-578A-4C5B-AC58-71BB912DB0AF}" type="datetimeFigureOut">
              <a:rPr lang="fr-FR" smtClean="0"/>
              <a:t>05/10/2016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75286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ACC8DD-578A-4C5B-AC58-71BB912DB0AF}" type="datetimeFigureOut">
              <a:rPr lang="fr-FR" smtClean="0"/>
              <a:t>05/10/2016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6559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ACC8DD-578A-4C5B-AC58-71BB912DB0AF}" type="datetimeFigureOut">
              <a:rPr lang="fr-FR" smtClean="0"/>
              <a:t>05/10/2016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283961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ACC8DD-578A-4C5B-AC58-71BB912DB0AF}"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529384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ACC8DD-578A-4C5B-AC58-71BB912DB0AF}"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711139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2590859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003C8C-0F54-4D7D-B32C-24CDE968054D}" type="slidenum">
              <a:rPr lang="fr-FR" smtClean="0"/>
              <a:t>‹N°›</a:t>
            </a:fld>
            <a:endParaRPr lang="fr-FR"/>
          </a:p>
        </p:txBody>
      </p:sp>
    </p:spTree>
    <p:extLst>
      <p:ext uri="{BB962C8B-B14F-4D97-AF65-F5344CB8AC3E}">
        <p14:creationId xmlns:p14="http://schemas.microsoft.com/office/powerpoint/2010/main" val="16837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394454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406437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94570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401462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78371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356485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EEDE0FE-F18B-4FAC-9568-1547C15150FA}" type="datetimeFigureOut">
              <a:rPr lang="fr-FR" smtClean="0"/>
              <a:t>05/10/2016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573596-A45E-4E54-AF0D-33F2941FEC60}" type="slidenum">
              <a:rPr lang="fr-FR" smtClean="0"/>
              <a:t>‹N°›</a:t>
            </a:fld>
            <a:endParaRPr lang="fr-FR"/>
          </a:p>
        </p:txBody>
      </p:sp>
    </p:spTree>
    <p:extLst>
      <p:ext uri="{BB962C8B-B14F-4D97-AF65-F5344CB8AC3E}">
        <p14:creationId xmlns:p14="http://schemas.microsoft.com/office/powerpoint/2010/main" val="85454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102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5536" y="6165304"/>
            <a:ext cx="1079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709193" y="6238329"/>
            <a:ext cx="17256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668344" y="6109742"/>
            <a:ext cx="1079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74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C8DD-578A-4C5B-AC58-71BB912DB0AF}" type="datetimeFigureOut">
              <a:rPr lang="fr-FR" smtClean="0"/>
              <a:t>05/10/2016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03C8C-0F54-4D7D-B32C-24CDE968054D}" type="slidenum">
              <a:rPr lang="fr-FR" smtClean="0"/>
              <a:t>‹N°›</a:t>
            </a:fld>
            <a:endParaRPr lang="fr-FR"/>
          </a:p>
        </p:txBody>
      </p:sp>
    </p:spTree>
    <p:extLst>
      <p:ext uri="{BB962C8B-B14F-4D97-AF65-F5344CB8AC3E}">
        <p14:creationId xmlns:p14="http://schemas.microsoft.com/office/powerpoint/2010/main" val="305495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ps-chromostyle.com/"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horus-pro.gouv.fr/quali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dullact.net/projects/ucp/" TargetMode="External"/><Relationship Id="rId2" Type="http://schemas.openxmlformats.org/officeDocument/2006/relationships/hyperlink" Target="https://chorus-pro.gouv.fr/qualif/accueil" TargetMode="Externa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mmunaute-chorus-pro.finances.gouv.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744536751"/>
              </p:ext>
            </p:extLst>
          </p:nvPr>
        </p:nvGraphicFramePr>
        <p:xfrm>
          <a:off x="2476500" y="2925921"/>
          <a:ext cx="158809" cy="152400"/>
        </p:xfrm>
        <a:graphic>
          <a:graphicData uri="http://schemas.openxmlformats.org/drawingml/2006/table">
            <a:tbl>
              <a:tblPr firstRow="1" firstCol="1" bandRow="1"/>
              <a:tblGrid>
                <a:gridCol w="158809"/>
              </a:tblGrid>
              <a:tr h="71031">
                <a:tc>
                  <a:txBody>
                    <a:bodyPr/>
                    <a:lstStyle/>
                    <a:p>
                      <a:pPr>
                        <a:spcAft>
                          <a:spcPts val="0"/>
                        </a:spcAft>
                      </a:pPr>
                      <a:r>
                        <a:rPr lang="fr-FR" sz="100" u="sng" dirty="0">
                          <a:solidFill>
                            <a:srgbClr val="000000"/>
                          </a:solidFill>
                          <a:effectLst/>
                          <a:latin typeface="Helvetica"/>
                          <a:ea typeface="Times New Roman"/>
                        </a:rPr>
                        <a:t/>
                      </a:r>
                      <a:br>
                        <a:rPr lang="fr-FR" sz="100" u="sng" dirty="0">
                          <a:solidFill>
                            <a:srgbClr val="000000"/>
                          </a:solidFill>
                          <a:effectLst/>
                          <a:latin typeface="Helvetica"/>
                          <a:ea typeface="Times New Roman"/>
                        </a:rPr>
                      </a:br>
                      <a:r>
                        <a:rPr lang="fr-FR" sz="100" u="sng" dirty="0">
                          <a:solidFill>
                            <a:srgbClr val="000000"/>
                          </a:solidFill>
                          <a:effectLst/>
                          <a:latin typeface="Helvetica"/>
                          <a:ea typeface="Times New Roman"/>
                          <a:hlinkClick r:id="rId2"/>
                        </a:rPr>
                        <a:t/>
                      </a:r>
                      <a:br>
                        <a:rPr lang="fr-FR" sz="100" u="sng" dirty="0">
                          <a:solidFill>
                            <a:srgbClr val="000000"/>
                          </a:solidFill>
                          <a:effectLst/>
                          <a:latin typeface="Helvetica"/>
                          <a:ea typeface="Times New Roman"/>
                          <a:hlinkClick r:id="rId2"/>
                        </a:rPr>
                      </a:br>
                      <a:endParaRPr lang="fr-FR" sz="100" u="sng" dirty="0">
                        <a:solidFill>
                          <a:srgbClr val="000000"/>
                        </a:solidFill>
                        <a:effectLst/>
                        <a:latin typeface="Times New Roman"/>
                        <a:ea typeface="Calibri"/>
                      </a:endParaRPr>
                    </a:p>
                    <a:p>
                      <a:pPr>
                        <a:spcAft>
                          <a:spcPts val="0"/>
                        </a:spcAft>
                      </a:pPr>
                      <a:r>
                        <a:rPr lang="fr-FR" sz="100" u="sng" dirty="0">
                          <a:solidFill>
                            <a:srgbClr val="000000"/>
                          </a:solidFill>
                          <a:effectLst/>
                          <a:latin typeface="Times New Roman"/>
                          <a:ea typeface="Calibri"/>
                          <a:hlinkClick r:id="rId2"/>
                        </a:rPr>
                        <a:t/>
                      </a:r>
                      <a:br>
                        <a:rPr lang="fr-FR" sz="100" u="sng" dirty="0">
                          <a:solidFill>
                            <a:srgbClr val="000000"/>
                          </a:solidFill>
                          <a:effectLst/>
                          <a:latin typeface="Times New Roman"/>
                          <a:ea typeface="Calibri"/>
                          <a:hlinkClick r:id="rId2"/>
                        </a:rPr>
                      </a:br>
                      <a:endParaRPr lang="fr-FR" sz="100" u="sng" dirty="0">
                        <a:solidFill>
                          <a:srgbClr val="000000"/>
                        </a:solidFill>
                        <a:effectLst/>
                        <a:latin typeface="Times New Roman"/>
                        <a:ea typeface="Calibri"/>
                      </a:endParaRPr>
                    </a:p>
                    <a:p>
                      <a:pPr>
                        <a:spcAft>
                          <a:spcPts val="0"/>
                        </a:spcAft>
                      </a:pPr>
                      <a:r>
                        <a:rPr lang="fr-FR" sz="100" u="sng" dirty="0">
                          <a:solidFill>
                            <a:srgbClr val="000000"/>
                          </a:solidFill>
                          <a:effectLst/>
                          <a:latin typeface="Times New Roman"/>
                          <a:ea typeface="Calibri"/>
                        </a:rPr>
                        <a:t/>
                      </a:r>
                      <a:br>
                        <a:rPr lang="fr-FR" sz="100" u="sng" dirty="0">
                          <a:solidFill>
                            <a:srgbClr val="000000"/>
                          </a:solidFill>
                          <a:effectLst/>
                          <a:latin typeface="Times New Roman"/>
                          <a:ea typeface="Calibri"/>
                        </a:rPr>
                      </a:br>
                      <a:endParaRPr lang="fr-FR" sz="100" u="sng" dirty="0">
                        <a:solidFill>
                          <a:srgbClr val="000000"/>
                        </a:solidFill>
                        <a:effectLst/>
                        <a:latin typeface="Times New Roman"/>
                        <a:ea typeface="Calibri"/>
                      </a:endParaRPr>
                    </a:p>
                    <a:p>
                      <a:pPr>
                        <a:spcAft>
                          <a:spcPts val="0"/>
                        </a:spcAft>
                      </a:pPr>
                      <a:r>
                        <a:rPr lang="fr-FR" sz="100" u="sng" dirty="0">
                          <a:solidFill>
                            <a:srgbClr val="000000"/>
                          </a:solidFill>
                          <a:effectLst/>
                          <a:latin typeface="Times New Roman"/>
                          <a:ea typeface="Calibri"/>
                          <a:hlinkClick r:id="rId2"/>
                        </a:rPr>
                        <a:t/>
                      </a:r>
                      <a:br>
                        <a:rPr lang="fr-FR" sz="100" u="sng" dirty="0">
                          <a:solidFill>
                            <a:srgbClr val="000000"/>
                          </a:solidFill>
                          <a:effectLst/>
                          <a:latin typeface="Times New Roman"/>
                          <a:ea typeface="Calibri"/>
                          <a:hlinkClick r:id="rId2"/>
                        </a:rPr>
                      </a:br>
                      <a:r>
                        <a:rPr lang="fr-FR" sz="100" u="sng" dirty="0">
                          <a:solidFill>
                            <a:srgbClr val="000000"/>
                          </a:solidFill>
                          <a:effectLst/>
                          <a:latin typeface="Times New Roman"/>
                          <a:ea typeface="Calibri"/>
                          <a:hlinkClick r:id="rId2"/>
                        </a:rPr>
                        <a:t/>
                      </a:r>
                      <a:br>
                        <a:rPr lang="fr-FR" sz="100" u="sng" dirty="0">
                          <a:solidFill>
                            <a:srgbClr val="000000"/>
                          </a:solidFill>
                          <a:effectLst/>
                          <a:latin typeface="Times New Roman"/>
                          <a:ea typeface="Calibri"/>
                          <a:hlinkClick r:id="rId2"/>
                        </a:rPr>
                      </a:br>
                      <a:endParaRPr lang="fr-FR" sz="100" u="sng" dirty="0">
                        <a:solidFill>
                          <a:srgbClr val="000000"/>
                        </a:solidFill>
                        <a:effectLst/>
                        <a:latin typeface="Times New Roman"/>
                        <a:ea typeface="Calibri"/>
                      </a:endParaRPr>
                    </a:p>
                  </a:txBody>
                  <a:tcPr marL="0" marR="0" marT="0" marB="0">
                    <a:lnL>
                      <a:noFill/>
                    </a:lnL>
                    <a:lnR>
                      <a:noFill/>
                    </a:lnR>
                    <a:lnT>
                      <a:noFill/>
                    </a:lnT>
                    <a:lnB>
                      <a:noFill/>
                    </a:lnB>
                  </a:tcPr>
                </a:tc>
              </a:tr>
            </a:tbl>
          </a:graphicData>
        </a:graphic>
      </p:graphicFrame>
      <p:pic>
        <p:nvPicPr>
          <p:cNvPr id="6"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92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4"/>
          <p:cNvSpPr>
            <a:spLocks noGrp="1"/>
          </p:cNvSpPr>
          <p:nvPr>
            <p:ph type="ctrTitle" sz="quarter"/>
          </p:nvPr>
        </p:nvSpPr>
        <p:spPr>
          <a:xfrm>
            <a:off x="179512" y="2420888"/>
            <a:ext cx="8856984" cy="2016224"/>
          </a:xfrm>
        </p:spPr>
        <p:txBody>
          <a:bodyPr>
            <a:normAutofit/>
          </a:bodyPr>
          <a:lstStyle/>
          <a:p>
            <a:r>
              <a:rPr lang="fr-FR" sz="19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facturation électronique au 1</a:t>
            </a:r>
            <a:r>
              <a:rPr lang="fr-FR" sz="1900" b="1" baseline="30000"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er </a:t>
            </a:r>
            <a:r>
              <a:rPr lang="fr-FR" sz="19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janvier 2017, </a:t>
            </a:r>
            <a:r>
              <a:rPr lang="fr-FR" sz="19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19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9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19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9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pour toutes les collectivités et établissements publics locaux</a:t>
            </a:r>
          </a:p>
        </p:txBody>
      </p:sp>
      <p:pic>
        <p:nvPicPr>
          <p:cNvPr id="10"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0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503971"/>
              </a:buClr>
              <a:buFont typeface="Wingdings 3" pitchFamily="18" charset="2"/>
              <a:buChar char="}"/>
              <a:defRPr>
                <a:solidFill>
                  <a:schemeClr val="tx1"/>
                </a:solidFill>
                <a:latin typeface="Verdana" pitchFamily="34" charset="0"/>
                <a:ea typeface="ＭＳ Ｐゴシック"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ＭＳ Ｐゴシック"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ＭＳ Ｐゴシック"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ＭＳ Ｐゴシック"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9pPr>
          </a:lstStyle>
          <a:p>
            <a:pPr eaLnBrk="1" hangingPunct="1">
              <a:spcBef>
                <a:spcPct val="0"/>
              </a:spcBef>
              <a:buClrTx/>
              <a:buFontTx/>
              <a:buNone/>
            </a:pPr>
            <a:endParaRPr lang="fr-FR" altLang="fr-FR" dirty="0"/>
          </a:p>
        </p:txBody>
      </p:sp>
      <p:sp>
        <p:nvSpPr>
          <p:cNvPr id="7" name="Titre 6"/>
          <p:cNvSpPr>
            <a:spLocks noGrp="1"/>
          </p:cNvSpPr>
          <p:nvPr>
            <p:ph type="title"/>
          </p:nvPr>
        </p:nvSpPr>
        <p:spPr>
          <a:xfrm>
            <a:off x="635792" y="1124744"/>
            <a:ext cx="7871792" cy="696310"/>
          </a:xfrm>
        </p:spPr>
        <p:txBody>
          <a:bodyPr>
            <a:noAutofit/>
          </a:bodyPr>
          <a:lstStyle/>
          <a:p>
            <a:pPr lvl="1" algn="ctr">
              <a:defRPr/>
            </a:pPr>
            <a:r>
              <a:rPr lang="fr-FR" sz="2000" kern="12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br>
              <a:rPr lang="fr-FR" sz="2000" kern="12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La </a:t>
            </a:r>
            <a:r>
              <a:rPr lang="fr-FR" b="0" dirty="0">
                <a:solidFill>
                  <a:schemeClr val="accent6"/>
                </a:solidFill>
                <a:latin typeface="Verdana" panose="020B0604030504040204" pitchFamily="34" charset="0"/>
                <a:ea typeface="Verdana" panose="020B0604030504040204" pitchFamily="34" charset="0"/>
                <a:cs typeface="Verdana" panose="020B0604030504040204" pitchFamily="34" charset="0"/>
              </a:rPr>
              <a:t>méthode utilisée  : la concertation permanente … </a:t>
            </a:r>
          </a:p>
        </p:txBody>
      </p:sp>
      <p:sp>
        <p:nvSpPr>
          <p:cNvPr id="64" name="Rectangle 63"/>
          <p:cNvSpPr/>
          <p:nvPr/>
        </p:nvSpPr>
        <p:spPr>
          <a:xfrm>
            <a:off x="175186" y="1916832"/>
            <a:ext cx="8793628" cy="2308324"/>
          </a:xfrm>
          <a:prstGeom prst="rect">
            <a:avLst/>
          </a:prstGeom>
        </p:spPr>
        <p:txBody>
          <a:bodyPr wrap="square">
            <a:spAutoFit/>
          </a:bodyPr>
          <a:lstStyle/>
          <a:p>
            <a:pPr marL="0" lvl="1" algn="just">
              <a:spcBef>
                <a:spcPts val="0"/>
              </a:spcBef>
              <a:buClr>
                <a:srgbClr val="503971"/>
              </a:buClr>
              <a:defRPr/>
            </a:pPr>
            <a:r>
              <a:rPr lang="fr-FR" altLang="fr-FR" sz="1600" b="1" dirty="0">
                <a:solidFill>
                  <a:srgbClr val="0055A0"/>
                </a:solidFill>
                <a:ea typeface="ＭＳ Ｐゴシック" pitchFamily="-112" charset="-128"/>
                <a:cs typeface="ＭＳ Ｐゴシック" pitchFamily="-112" charset="-128"/>
              </a:rPr>
              <a:t>Une démarche fondée sur la concertation </a:t>
            </a:r>
            <a:r>
              <a:rPr lang="fr-FR" altLang="fr-FR" sz="1600" dirty="0">
                <a:solidFill>
                  <a:srgbClr val="0055A0"/>
                </a:solidFill>
                <a:ea typeface="ＭＳ Ｐゴシック" pitchFamily="-112" charset="-128"/>
                <a:cs typeface="ＭＳ Ｐゴシック" pitchFamily="-112" charset="-128"/>
              </a:rPr>
              <a:t>avec l’ensemble des acteurs dans le cadre de plusieurs instances :</a:t>
            </a:r>
          </a:p>
          <a:p>
            <a:pPr marL="1200150" lvl="3" indent="-285750" algn="just">
              <a:spcBef>
                <a:spcPts val="0"/>
              </a:spcBef>
              <a:buClr>
                <a:srgbClr val="503971"/>
              </a:buClr>
              <a:buFont typeface="Arial" panose="020B0604020202020204" pitchFamily="34" charset="0"/>
              <a:buChar char="•"/>
              <a:defRPr/>
            </a:pPr>
            <a:r>
              <a:rPr lang="fr-FR" altLang="fr-FR" sz="1600" dirty="0">
                <a:solidFill>
                  <a:srgbClr val="0055A0"/>
                </a:solidFill>
                <a:ea typeface="ＭＳ Ｐゴシック" pitchFamily="-112" charset="-128"/>
                <a:cs typeface="ＭＳ Ｐゴシック" pitchFamily="-112" charset="-128"/>
              </a:rPr>
              <a:t>Association d’élus locaux</a:t>
            </a:r>
          </a:p>
          <a:p>
            <a:pPr marL="1200150" lvl="3" indent="-285750" algn="just">
              <a:spcBef>
                <a:spcPts val="0"/>
              </a:spcBef>
              <a:buClr>
                <a:srgbClr val="503971"/>
              </a:buClr>
              <a:buFont typeface="Arial" panose="020B0604020202020204" pitchFamily="34" charset="0"/>
              <a:buChar char="•"/>
              <a:defRPr/>
            </a:pPr>
            <a:r>
              <a:rPr lang="fr-FR" altLang="fr-FR" sz="1600" dirty="0">
                <a:solidFill>
                  <a:srgbClr val="0055A0"/>
                </a:solidFill>
                <a:ea typeface="ＭＳ Ｐゴシック" pitchFamily="-112" charset="-128"/>
                <a:cs typeface="ＭＳ Ｐゴシック" pitchFamily="-112" charset="-128"/>
              </a:rPr>
              <a:t>Représentants des entreprises</a:t>
            </a:r>
          </a:p>
          <a:p>
            <a:pPr marL="1200150" lvl="3" indent="-285750" algn="just">
              <a:spcBef>
                <a:spcPts val="0"/>
              </a:spcBef>
              <a:buClr>
                <a:srgbClr val="503971"/>
              </a:buClr>
              <a:buFont typeface="Arial" panose="020B0604020202020204" pitchFamily="34" charset="0"/>
              <a:buChar char="•"/>
              <a:defRPr/>
            </a:pPr>
            <a:r>
              <a:rPr lang="fr-FR" altLang="fr-FR" sz="1600" dirty="0">
                <a:solidFill>
                  <a:srgbClr val="0055A0"/>
                </a:solidFill>
                <a:ea typeface="ＭＳ Ｐゴシック" pitchFamily="-112" charset="-128"/>
                <a:cs typeface="ＭＳ Ｐゴシック" pitchFamily="-112" charset="-128"/>
              </a:rPr>
              <a:t>Représentants des établissement publics</a:t>
            </a:r>
          </a:p>
          <a:p>
            <a:pPr marL="1200150" lvl="3" indent="-285750" algn="just">
              <a:spcBef>
                <a:spcPts val="0"/>
              </a:spcBef>
              <a:buClr>
                <a:srgbClr val="503971"/>
              </a:buClr>
              <a:buFont typeface="Arial" panose="020B0604020202020204" pitchFamily="34" charset="0"/>
              <a:buChar char="•"/>
              <a:defRPr/>
            </a:pPr>
            <a:r>
              <a:rPr lang="fr-FR" altLang="fr-FR" sz="1600" dirty="0">
                <a:solidFill>
                  <a:srgbClr val="0055A0"/>
                </a:solidFill>
                <a:ea typeface="ＭＳ Ｐゴシック" pitchFamily="-112" charset="-128"/>
                <a:cs typeface="ＭＳ Ｐゴシック" pitchFamily="-112" charset="-128"/>
              </a:rPr>
              <a:t>Représentants des ministères</a:t>
            </a:r>
          </a:p>
          <a:p>
            <a:pPr marL="457200" lvl="2" algn="just">
              <a:spcBef>
                <a:spcPts val="0"/>
              </a:spcBef>
              <a:buClr>
                <a:srgbClr val="503971"/>
              </a:buClr>
              <a:defRPr/>
            </a:pPr>
            <a:endParaRPr lang="fr-FR" altLang="fr-FR" sz="1600" dirty="0">
              <a:solidFill>
                <a:srgbClr val="0055A0"/>
              </a:solidFill>
              <a:ea typeface="ＭＳ Ｐゴシック" pitchFamily="-112" charset="-128"/>
              <a:cs typeface="ＭＳ Ｐゴシック" pitchFamily="-112" charset="-128"/>
            </a:endParaRPr>
          </a:p>
          <a:p>
            <a:pPr marL="0" lvl="1" algn="just">
              <a:spcBef>
                <a:spcPts val="0"/>
              </a:spcBef>
              <a:buClr>
                <a:srgbClr val="503971"/>
              </a:buClr>
              <a:defRPr/>
            </a:pPr>
            <a:r>
              <a:rPr lang="fr-FR" altLang="fr-FR" sz="1600" dirty="0">
                <a:solidFill>
                  <a:srgbClr val="0055A0"/>
                </a:solidFill>
                <a:ea typeface="ＭＳ Ｐゴシック" pitchFamily="-112" charset="-128"/>
                <a:cs typeface="ＭＳ Ｐゴシック" pitchFamily="-112" charset="-128"/>
              </a:rPr>
              <a:t>Plus d’une soixantaine de groupes de travail en 2,5 ans ont permis d’arrêter les fonctionnalités de la solution Chorus </a:t>
            </a:r>
            <a:r>
              <a:rPr lang="fr-FR" altLang="fr-FR" sz="1600" dirty="0" smtClean="0">
                <a:solidFill>
                  <a:srgbClr val="0055A0"/>
                </a:solidFill>
                <a:ea typeface="ＭＳ Ｐゴシック" pitchFamily="-112" charset="-128"/>
                <a:cs typeface="ＭＳ Ｐゴシック" pitchFamily="-112" charset="-128"/>
              </a:rPr>
              <a:t>Pro</a:t>
            </a:r>
            <a:endParaRPr lang="fr-FR" sz="1600" dirty="0">
              <a:solidFill>
                <a:srgbClr val="0055A0"/>
              </a:solidFill>
              <a:ea typeface="ＭＳ Ｐゴシック" pitchFamily="-112" charset="-128"/>
              <a:cs typeface="ＭＳ Ｐゴシック" pitchFamily="-112" charset="-128"/>
            </a:endParaRPr>
          </a:p>
        </p:txBody>
      </p:sp>
      <p:cxnSp>
        <p:nvCxnSpPr>
          <p:cNvPr id="25" name="Gerade Verbindung 40"/>
          <p:cNvCxnSpPr>
            <a:cxnSpLocks noChangeShapeType="1"/>
          </p:cNvCxnSpPr>
          <p:nvPr/>
        </p:nvCxnSpPr>
        <p:spPr bwMode="gray">
          <a:xfrm flipV="1">
            <a:off x="3148446" y="5050898"/>
            <a:ext cx="0" cy="539750"/>
          </a:xfrm>
          <a:prstGeom prst="line">
            <a:avLst/>
          </a:prstGeom>
          <a:noFill/>
          <a:ln w="9525">
            <a:solidFill>
              <a:srgbClr val="B5B5B5"/>
            </a:solidFill>
            <a:prstDash val="dash"/>
            <a:round/>
            <a:headEnd/>
            <a:tailEnd/>
          </a:ln>
          <a:extLst>
            <a:ext uri="{909E8E84-426E-40DD-AFC4-6F175D3DCCD1}">
              <a14:hiddenFill xmlns:a14="http://schemas.microsoft.com/office/drawing/2010/main">
                <a:noFill/>
              </a14:hiddenFill>
            </a:ext>
          </a:extLst>
        </p:spPr>
      </p:cxnSp>
      <p:cxnSp>
        <p:nvCxnSpPr>
          <p:cNvPr id="26" name="Gerade Verbindung 40"/>
          <p:cNvCxnSpPr>
            <a:cxnSpLocks noChangeShapeType="1"/>
          </p:cNvCxnSpPr>
          <p:nvPr/>
        </p:nvCxnSpPr>
        <p:spPr bwMode="gray">
          <a:xfrm flipV="1">
            <a:off x="6018308" y="5050898"/>
            <a:ext cx="0" cy="539750"/>
          </a:xfrm>
          <a:prstGeom prst="line">
            <a:avLst/>
          </a:prstGeom>
          <a:noFill/>
          <a:ln w="9525">
            <a:solidFill>
              <a:srgbClr val="B5B5B5"/>
            </a:solidFill>
            <a:prstDash val="dash"/>
            <a:round/>
            <a:headEnd/>
            <a:tailEnd/>
          </a:ln>
          <a:extLst>
            <a:ext uri="{909E8E84-426E-40DD-AFC4-6F175D3DCCD1}">
              <a14:hiddenFill xmlns:a14="http://schemas.microsoft.com/office/drawing/2010/main">
                <a:noFill/>
              </a14:hiddenFill>
            </a:ext>
          </a:extLst>
        </p:spPr>
      </p:cxnSp>
      <p:cxnSp>
        <p:nvCxnSpPr>
          <p:cNvPr id="27" name="Gerade Verbindung 40"/>
          <p:cNvCxnSpPr>
            <a:cxnSpLocks noChangeShapeType="1"/>
          </p:cNvCxnSpPr>
          <p:nvPr/>
        </p:nvCxnSpPr>
        <p:spPr bwMode="gray">
          <a:xfrm flipV="1">
            <a:off x="8574086" y="5036611"/>
            <a:ext cx="0" cy="539750"/>
          </a:xfrm>
          <a:prstGeom prst="line">
            <a:avLst/>
          </a:prstGeom>
          <a:noFill/>
          <a:ln w="9525">
            <a:solidFill>
              <a:srgbClr val="B5B5B5"/>
            </a:solidFill>
            <a:prstDash val="dash"/>
            <a:round/>
            <a:headEnd/>
            <a:tailEnd/>
          </a:ln>
          <a:extLst>
            <a:ext uri="{909E8E84-426E-40DD-AFC4-6F175D3DCCD1}">
              <a14:hiddenFill xmlns:a14="http://schemas.microsoft.com/office/drawing/2010/main">
                <a:noFill/>
              </a14:hiddenFill>
            </a:ext>
          </a:extLst>
        </p:spPr>
      </p:cxnSp>
      <p:grpSp>
        <p:nvGrpSpPr>
          <p:cNvPr id="28" name="Groupe 1"/>
          <p:cNvGrpSpPr>
            <a:grpSpLocks noChangeAspect="1"/>
          </p:cNvGrpSpPr>
          <p:nvPr/>
        </p:nvGrpSpPr>
        <p:grpSpPr bwMode="auto">
          <a:xfrm>
            <a:off x="341693" y="5301208"/>
            <a:ext cx="8422529" cy="667131"/>
            <a:chOff x="858838" y="2257847"/>
            <a:chExt cx="8177212" cy="647731"/>
          </a:xfrm>
        </p:grpSpPr>
        <p:sp>
          <p:nvSpPr>
            <p:cNvPr id="29" name="Pentagone 28"/>
            <p:cNvSpPr/>
            <p:nvPr/>
          </p:nvSpPr>
          <p:spPr bwMode="auto">
            <a:xfrm>
              <a:off x="858838" y="2257847"/>
              <a:ext cx="2565400" cy="647731"/>
            </a:xfrm>
            <a:prstGeom prst="homePlate">
              <a:avLst>
                <a:gd name="adj" fmla="val 19135"/>
              </a:avLst>
            </a:prstGeom>
            <a:solidFill>
              <a:schemeClr val="tx1">
                <a:lumMod val="75000"/>
              </a:schemeClr>
            </a:solidFill>
            <a:ln w="9525" cap="flat" cmpd="sng" algn="ctr">
              <a:solidFill>
                <a:srgbClr val="868CAD"/>
              </a:solidFill>
              <a:prstDash val="solid"/>
              <a:round/>
              <a:headEnd type="none" w="med" len="med"/>
              <a:tailEnd type="none" w="med" len="med"/>
            </a:ln>
            <a:effectLst/>
          </p:spPr>
          <p:txBody>
            <a:bodyPr lIns="36000" tIns="36000" rIns="36000" bIns="36000" anchor="ctr"/>
            <a:lstStyle/>
            <a:p>
              <a:pPr algn="ctr" fontAlgn="auto">
                <a:spcBef>
                  <a:spcPct val="50000"/>
                </a:spcBef>
                <a:spcAft>
                  <a:spcPts val="0"/>
                </a:spcAft>
                <a:defRPr/>
              </a:pPr>
              <a:r>
                <a:rPr lang="fr-FR" sz="1000" b="1" kern="0" dirty="0">
                  <a:solidFill>
                    <a:schemeClr val="bg1"/>
                  </a:solidFill>
                  <a:latin typeface="Arial" pitchFamily="34" charset="0"/>
                  <a:ea typeface="ヒラギノ角ゴ Pro W3" charset="-128"/>
                  <a:cs typeface="Arial" pitchFamily="34" charset="0"/>
                </a:rPr>
                <a:t>Concertation préalable</a:t>
              </a:r>
            </a:p>
          </p:txBody>
        </p:sp>
        <p:sp>
          <p:nvSpPr>
            <p:cNvPr id="30" name="Chevron 29"/>
            <p:cNvSpPr/>
            <p:nvPr/>
          </p:nvSpPr>
          <p:spPr bwMode="auto">
            <a:xfrm>
              <a:off x="3538538" y="2257847"/>
              <a:ext cx="2735262" cy="647731"/>
            </a:xfrm>
            <a:prstGeom prst="chevron">
              <a:avLst>
                <a:gd name="adj" fmla="val 16686"/>
              </a:avLst>
            </a:prstGeom>
            <a:solidFill>
              <a:schemeClr val="tx1">
                <a:lumMod val="60000"/>
                <a:lumOff val="40000"/>
              </a:schemeClr>
            </a:solidFill>
            <a:ln w="9525" cap="flat" cmpd="sng" algn="ctr">
              <a:solidFill>
                <a:srgbClr val="868CAD"/>
              </a:solidFill>
              <a:prstDash val="solid"/>
              <a:round/>
              <a:headEnd type="none" w="med" len="med"/>
              <a:tailEnd type="none" w="med" len="med"/>
            </a:ln>
            <a:effectLst/>
          </p:spPr>
          <p:txBody>
            <a:bodyPr lIns="36000" tIns="36000" rIns="36000" bIns="36000" anchor="ctr"/>
            <a:lstStyle/>
            <a:p>
              <a:pPr algn="ctr" fontAlgn="auto">
                <a:spcBef>
                  <a:spcPct val="50000"/>
                </a:spcBef>
                <a:spcAft>
                  <a:spcPts val="0"/>
                </a:spcAft>
                <a:defRPr/>
              </a:pPr>
              <a:r>
                <a:rPr lang="fr-FR" sz="1000" b="1" kern="0" dirty="0">
                  <a:solidFill>
                    <a:schemeClr val="bg1"/>
                  </a:solidFill>
                  <a:latin typeface="Arial" pitchFamily="34" charset="0"/>
                  <a:ea typeface="ヒラギノ角ゴ Pro W3" charset="-128"/>
                  <a:cs typeface="Arial" pitchFamily="34" charset="0"/>
                </a:rPr>
                <a:t>Concertation sur les spécifications externes</a:t>
              </a:r>
            </a:p>
          </p:txBody>
        </p:sp>
        <p:sp>
          <p:nvSpPr>
            <p:cNvPr id="31" name="Chevron 30"/>
            <p:cNvSpPr/>
            <p:nvPr/>
          </p:nvSpPr>
          <p:spPr bwMode="auto">
            <a:xfrm>
              <a:off x="6376988" y="2257847"/>
              <a:ext cx="2659062" cy="647731"/>
            </a:xfrm>
            <a:prstGeom prst="chevron">
              <a:avLst>
                <a:gd name="adj" fmla="val 16686"/>
              </a:avLst>
            </a:prstGeom>
            <a:solidFill>
              <a:srgbClr val="21427C">
                <a:lumMod val="20000"/>
                <a:lumOff val="80000"/>
              </a:srgbClr>
            </a:solidFill>
            <a:ln w="9525" cap="flat" cmpd="sng" algn="ctr">
              <a:solidFill>
                <a:srgbClr val="868CAD"/>
              </a:solidFill>
              <a:prstDash val="solid"/>
              <a:round/>
              <a:headEnd type="none" w="med" len="med"/>
              <a:tailEnd type="none" w="med" len="med"/>
            </a:ln>
            <a:effectLst/>
          </p:spPr>
          <p:txBody>
            <a:bodyPr lIns="36000" tIns="36000" rIns="36000" bIns="36000" anchor="ctr"/>
            <a:lstStyle/>
            <a:p>
              <a:pPr algn="ctr" fontAlgn="auto">
                <a:spcBef>
                  <a:spcPct val="50000"/>
                </a:spcBef>
                <a:spcAft>
                  <a:spcPts val="0"/>
                </a:spcAft>
                <a:defRPr/>
              </a:pPr>
              <a:r>
                <a:rPr lang="fr-FR" sz="1000" b="1" kern="0" dirty="0">
                  <a:solidFill>
                    <a:srgbClr val="0055A0"/>
                  </a:solidFill>
                  <a:latin typeface="Arial" pitchFamily="34" charset="0"/>
                  <a:ea typeface="ヒラギノ角ゴ Pro W3" charset="-128"/>
                  <a:cs typeface="Arial" pitchFamily="34" charset="0"/>
                </a:rPr>
                <a:t>Poursuite de la </a:t>
              </a:r>
              <a:r>
                <a:rPr lang="fr-FR" sz="1000" b="1" kern="0" dirty="0" smtClean="0">
                  <a:solidFill>
                    <a:srgbClr val="0055A0"/>
                  </a:solidFill>
                  <a:latin typeface="Arial" pitchFamily="34" charset="0"/>
                  <a:ea typeface="ヒラギノ角ゴ Pro W3" charset="-128"/>
                  <a:cs typeface="Arial" pitchFamily="34" charset="0"/>
                </a:rPr>
                <a:t>concertation </a:t>
              </a:r>
              <a:br>
                <a:rPr lang="fr-FR" sz="1000" b="1" kern="0" dirty="0" smtClean="0">
                  <a:solidFill>
                    <a:srgbClr val="0055A0"/>
                  </a:solidFill>
                  <a:latin typeface="Arial" pitchFamily="34" charset="0"/>
                  <a:ea typeface="ヒラギノ角ゴ Pro W3" charset="-128"/>
                  <a:cs typeface="Arial" pitchFamily="34" charset="0"/>
                </a:rPr>
              </a:br>
              <a:r>
                <a:rPr lang="fr-FR" sz="1000" b="1" kern="0" dirty="0" smtClean="0">
                  <a:solidFill>
                    <a:srgbClr val="0055A0"/>
                  </a:solidFill>
                  <a:latin typeface="Arial" pitchFamily="34" charset="0"/>
                  <a:ea typeface="ヒラギノ角ゴ Pro W3" charset="-128"/>
                  <a:cs typeface="Arial" pitchFamily="34" charset="0"/>
                </a:rPr>
                <a:t>sur les  modalités d’accompagnement </a:t>
              </a:r>
              <a:br>
                <a:rPr lang="fr-FR" sz="1000" b="1" kern="0" dirty="0" smtClean="0">
                  <a:solidFill>
                    <a:srgbClr val="0055A0"/>
                  </a:solidFill>
                  <a:latin typeface="Arial" pitchFamily="34" charset="0"/>
                  <a:ea typeface="ヒラギノ角ゴ Pro W3" charset="-128"/>
                  <a:cs typeface="Arial" pitchFamily="34" charset="0"/>
                </a:rPr>
              </a:br>
              <a:r>
                <a:rPr lang="fr-FR" sz="1000" b="1" kern="0" dirty="0" smtClean="0">
                  <a:solidFill>
                    <a:srgbClr val="0055A0"/>
                  </a:solidFill>
                  <a:latin typeface="Arial" pitchFamily="34" charset="0"/>
                  <a:ea typeface="ヒラギノ角ゴ Pro W3" charset="-128"/>
                  <a:cs typeface="Arial" pitchFamily="34" charset="0"/>
                </a:rPr>
                <a:t>et de déploiement</a:t>
              </a:r>
              <a:endParaRPr lang="fr-FR" sz="1000" b="1" kern="0" dirty="0">
                <a:solidFill>
                  <a:srgbClr val="0055A0"/>
                </a:solidFill>
                <a:latin typeface="Arial" pitchFamily="34" charset="0"/>
                <a:ea typeface="ヒラギノ角ゴ Pro W3" charset="-128"/>
                <a:cs typeface="Arial" pitchFamily="34" charset="0"/>
              </a:endParaRPr>
            </a:p>
          </p:txBody>
        </p:sp>
      </p:grpSp>
      <p:cxnSp>
        <p:nvCxnSpPr>
          <p:cNvPr id="47" name="Gerade Verbindung 40"/>
          <p:cNvCxnSpPr>
            <a:cxnSpLocks noChangeShapeType="1"/>
          </p:cNvCxnSpPr>
          <p:nvPr/>
        </p:nvCxnSpPr>
        <p:spPr bwMode="gray">
          <a:xfrm flipV="1">
            <a:off x="938211" y="5203298"/>
            <a:ext cx="0" cy="539750"/>
          </a:xfrm>
          <a:prstGeom prst="line">
            <a:avLst/>
          </a:prstGeom>
          <a:noFill/>
          <a:ln w="9525">
            <a:solidFill>
              <a:srgbClr val="B5B5B5"/>
            </a:solidFill>
            <a:prstDash val="dash"/>
            <a:round/>
            <a:headEnd/>
            <a:tailEnd/>
          </a:ln>
          <a:extLst>
            <a:ext uri="{909E8E84-426E-40DD-AFC4-6F175D3DCCD1}">
              <a14:hiddenFill xmlns:a14="http://schemas.microsoft.com/office/drawing/2010/main">
                <a:noFill/>
              </a14:hiddenFill>
            </a:ext>
          </a:extLst>
        </p:spPr>
      </p:cxnSp>
      <p:pic>
        <p:nvPicPr>
          <p:cNvPr id="24"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Tableau 31"/>
          <p:cNvGraphicFramePr>
            <a:graphicFrameLocks noGrp="1"/>
          </p:cNvGraphicFramePr>
          <p:nvPr>
            <p:extLst>
              <p:ext uri="{D42A27DB-BD31-4B8C-83A1-F6EECF244321}">
                <p14:modId xmlns:p14="http://schemas.microsoft.com/office/powerpoint/2010/main" val="2430157840"/>
              </p:ext>
            </p:extLst>
          </p:nvPr>
        </p:nvGraphicFramePr>
        <p:xfrm>
          <a:off x="190090" y="4257144"/>
          <a:ext cx="8639999" cy="828040"/>
        </p:xfrm>
        <a:graphic>
          <a:graphicData uri="http://schemas.openxmlformats.org/drawingml/2006/table">
            <a:tbl>
              <a:tblPr firstRow="1" bandRow="1">
                <a:tableStyleId>{72833802-FEF1-4C79-8D5D-14CF1EAF98D9}</a:tableStyleId>
              </a:tblPr>
              <a:tblGrid>
                <a:gridCol w="1626178"/>
                <a:gridCol w="289494"/>
                <a:gridCol w="1592217"/>
                <a:gridCol w="1085602"/>
                <a:gridCol w="1475252"/>
                <a:gridCol w="913075"/>
                <a:gridCol w="1658181"/>
              </a:tblGrid>
              <a:tr h="370840">
                <a:tc>
                  <a:txBody>
                    <a:bodyPr/>
                    <a:lstStyle/>
                    <a:p>
                      <a:pPr algn="ctr"/>
                      <a:r>
                        <a:rPr lang="fr-FR" sz="800" b="1" dirty="0" smtClean="0">
                          <a:latin typeface="Verdana" panose="020B0604030504040204" pitchFamily="34" charset="0"/>
                          <a:ea typeface="Verdana" panose="020B0604030504040204" pitchFamily="34" charset="0"/>
                          <a:cs typeface="Verdana" panose="020B0604030504040204" pitchFamily="34" charset="0"/>
                        </a:rPr>
                        <a:t>4 janvier 2014</a:t>
                      </a: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rgbClr val="0055A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fr-FR" sz="800" b="1" dirty="0" smtClean="0">
                          <a:latin typeface="Verdana" panose="020B0604030504040204" pitchFamily="34" charset="0"/>
                          <a:ea typeface="Verdana" panose="020B0604030504040204" pitchFamily="34" charset="0"/>
                          <a:cs typeface="Verdana" panose="020B0604030504040204" pitchFamily="34" charset="0"/>
                        </a:rPr>
                        <a:t>27 juin 2014</a:t>
                      </a: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55A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0055A0"/>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fr-FR" sz="800" b="1" dirty="0" smtClean="0">
                          <a:latin typeface="Verdana" panose="020B0604030504040204" pitchFamily="34" charset="0"/>
                          <a:ea typeface="Verdana" panose="020B0604030504040204" pitchFamily="34" charset="0"/>
                          <a:cs typeface="Verdana" panose="020B0604030504040204" pitchFamily="34" charset="0"/>
                        </a:rPr>
                        <a:t>Avril</a:t>
                      </a:r>
                      <a:r>
                        <a:rPr lang="fr-FR" sz="800" b="1" baseline="0" dirty="0" smtClean="0">
                          <a:latin typeface="Verdana" panose="020B0604030504040204" pitchFamily="34" charset="0"/>
                          <a:ea typeface="Verdana" panose="020B0604030504040204" pitchFamily="34" charset="0"/>
                          <a:cs typeface="Verdana" panose="020B0604030504040204" pitchFamily="34" charset="0"/>
                        </a:rPr>
                        <a:t> 2015</a:t>
                      </a: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rgbClr val="0055A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fr-FR"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fr-FR" sz="8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1er janvier 2017</a:t>
                      </a:r>
                      <a:endParaRPr lang="fr-FR" sz="8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rgbClr val="0055A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ctr"/>
                      <a:r>
                        <a:rPr lang="fr-FR" sz="8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Publication de la loi</a:t>
                      </a: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5A0"/>
                      </a:solidFill>
                      <a:prstDash val="solid"/>
                      <a:round/>
                      <a:headEnd type="none" w="med" len="med"/>
                      <a:tailEnd type="none" w="med" len="med"/>
                    </a:lnB>
                  </a:tcPr>
                </a:tc>
                <a:tc>
                  <a:txBody>
                    <a:bodyPr/>
                    <a:lstStyle/>
                    <a:p>
                      <a:pPr algn="ct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tcPr>
                </a:tc>
                <a:tc>
                  <a:txBody>
                    <a:bodyPr/>
                    <a:lstStyle/>
                    <a:p>
                      <a:pPr algn="ctr"/>
                      <a:r>
                        <a:rPr lang="fr-FR" sz="8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Publication de l’ordonnance</a:t>
                      </a: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5A0"/>
                      </a:solidFill>
                      <a:prstDash val="solid"/>
                      <a:round/>
                      <a:headEnd type="none" w="med" len="med"/>
                      <a:tailEnd type="none" w="med" len="med"/>
                    </a:lnB>
                  </a:tcPr>
                </a:tc>
                <a:tc>
                  <a:txBody>
                    <a:bodyPr/>
                    <a:lstStyle/>
                    <a:p>
                      <a:pPr algn="ct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fr-FR" sz="8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Publication des spécifications externes</a:t>
                      </a: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5A0"/>
                      </a:solidFill>
                      <a:prstDash val="solid"/>
                      <a:round/>
                      <a:headEnd type="none" w="med" len="med"/>
                      <a:tailEnd type="none" w="med" len="med"/>
                    </a:lnB>
                  </a:tcPr>
                </a:tc>
                <a:tc>
                  <a:txBody>
                    <a:bodyPr/>
                    <a:lstStyle/>
                    <a:p>
                      <a:pPr algn="ctr"/>
                      <a:endParaRPr lang="fr-FR" sz="8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fr-FR" sz="800" b="1" kern="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Entrée en vigueur progressive de l’obligation</a:t>
                      </a:r>
                      <a:endParaRPr lang="fr-FR" sz="800" b="1" kern="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0055A0"/>
                      </a:solidFill>
                      <a:prstDash val="solid"/>
                      <a:round/>
                      <a:headEnd type="none" w="med" len="med"/>
                      <a:tailEnd type="none" w="med" len="med"/>
                    </a:lnL>
                    <a:lnR w="12700" cap="flat" cmpd="sng" algn="ctr">
                      <a:solidFill>
                        <a:srgbClr val="0055A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5A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314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086" y="1196752"/>
            <a:ext cx="7933704" cy="792088"/>
          </a:xfrm>
        </p:spPr>
        <p:txBody>
          <a:bodyPr>
            <a:noAutofit/>
          </a:bodyPr>
          <a:lstStyle/>
          <a:p>
            <a:r>
              <a:rPr lang="fr-FR" sz="2000" b="1" dirty="0" smtClean="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a:t>
            </a:r>
            <a:r>
              <a:rPr lang="fr-FR" sz="2000" b="1"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la facturation électronique 2017</a:t>
            </a:r>
            <a:r>
              <a:rPr lang="fr-FR" sz="2000"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2000"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Une bonne pratique : l’expérimentation </a:t>
            </a:r>
            <a:endParaRPr lang="fr-FR" sz="20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ZoneTexte 2"/>
          <p:cNvSpPr txBox="1"/>
          <p:nvPr/>
        </p:nvSpPr>
        <p:spPr>
          <a:xfrm>
            <a:off x="251520" y="2357174"/>
            <a:ext cx="8640960" cy="3323987"/>
          </a:xfrm>
          <a:prstGeom prst="rect">
            <a:avLst/>
          </a:prstGeom>
          <a:noFill/>
        </p:spPr>
        <p:txBody>
          <a:bodyPr wrap="square" rtlCol="0">
            <a:spAutoFit/>
          </a:bodyPr>
          <a:lstStyle/>
          <a:p>
            <a:pPr marL="342900" lvl="1" indent="-342900" algn="just">
              <a:spcBef>
                <a:spcPts val="0"/>
              </a:spcBef>
              <a:buClr>
                <a:srgbClr val="503971"/>
              </a:buClr>
              <a:buFont typeface="Wingdings 3" pitchFamily="18" charset="2"/>
              <a:buChar char="}"/>
              <a:defRP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Dans ce contexte doté d’une grande diversité d’acteurs, la démarche adoptée s’est notamment traduite par la mise en place d’une phase pilote afin de : </a:t>
            </a:r>
          </a:p>
          <a:p>
            <a:pPr marL="800100" lvl="2" indent="-342900" algn="just">
              <a:spcBef>
                <a:spcPts val="0"/>
              </a:spcBef>
              <a:buClr>
                <a:srgbClr val="503971"/>
              </a:buClr>
              <a:buFont typeface="Wingdings 3" pitchFamily="18" charset="2"/>
              <a:buChar char="}"/>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just">
              <a:spcBef>
                <a:spcPts val="0"/>
              </a:spcBef>
              <a:buClr>
                <a:srgbClr val="503971"/>
              </a:buClr>
              <a:buFont typeface="Wingdings" panose="05000000000000000000" pitchFamily="2" charset="2"/>
              <a:buChar char="§"/>
              <a:defRPr/>
            </a:pP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renforcer l’adhésion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autour du projet de déploiement de CPP 2017,</a:t>
            </a:r>
          </a:p>
          <a:p>
            <a:pPr marL="800100" lvl="2" indent="-342900" algn="just">
              <a:spcBef>
                <a:spcPts val="0"/>
              </a:spcBef>
              <a:buClr>
                <a:srgbClr val="503971"/>
              </a:buClr>
              <a:buFont typeface="Wingdings" panose="05000000000000000000" pitchFamily="2" charset="2"/>
              <a:buChar char="§"/>
              <a:defRPr/>
            </a:pP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créer un effet de démonstration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en valorisant les réussites et enseignements des phases précédant la généralisation,</a:t>
            </a:r>
          </a:p>
          <a:p>
            <a:pPr marL="800100" lvl="2" indent="-342900" algn="just">
              <a:spcBef>
                <a:spcPts val="0"/>
              </a:spcBef>
              <a:buClr>
                <a:srgbClr val="503971"/>
              </a:buClr>
              <a:buFont typeface="Wingdings" panose="05000000000000000000" pitchFamily="2" charset="2"/>
              <a:buChar char="§"/>
              <a:defRPr/>
            </a:pP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sécuriser la généralisation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en confirmant le bon fonctionnement de la solution en situation réelle.</a:t>
            </a:r>
          </a:p>
          <a:p>
            <a:pPr marL="800100" lvl="2" indent="-342900" algn="just">
              <a:spcBef>
                <a:spcPts val="0"/>
              </a:spcBef>
              <a:buClr>
                <a:srgbClr val="503971"/>
              </a:buClr>
              <a:buFont typeface="Wingdings 3" pitchFamily="18" charset="2"/>
              <a:buChar char="}"/>
              <a:defRPr/>
            </a:pP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Clr>
                <a:srgbClr val="503971"/>
              </a:buClr>
              <a:buFont typeface="Wingdings 3" pitchFamily="18" charset="2"/>
              <a:buChar char="}"/>
              <a:defRP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Pour réussir cette phase pilote, l’AIFE et la DGFiP ont mis en place un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dispositif</a:t>
            </a:r>
            <a:b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b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visant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à :</a:t>
            </a:r>
          </a:p>
          <a:p>
            <a:pPr marL="342900" lvl="1" indent="-342900" algn="just">
              <a:buClr>
                <a:srgbClr val="503971"/>
              </a:buClr>
              <a:buFont typeface="Wingdings 3" pitchFamily="18" charset="2"/>
              <a:buChar char="}"/>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Clr>
                <a:srgbClr val="503971"/>
              </a:buClr>
              <a:buFont typeface="Wingdings 3" pitchFamily="18" charset="2"/>
              <a:buChar char="}"/>
              <a:defRP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organiser et planifier les travaux préparatoires au démarrage</a:t>
            </a:r>
          </a:p>
          <a:p>
            <a:pPr marL="342900" lvl="1" indent="-342900" algn="just">
              <a:buClr>
                <a:srgbClr val="503971"/>
              </a:buClr>
              <a:buFont typeface="Wingdings 3" pitchFamily="18" charset="2"/>
              <a:buChar char="}"/>
              <a:defRP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accompagner chaque pilote dans son avancement</a:t>
            </a:r>
          </a:p>
          <a:p>
            <a:pPr marL="342900" lvl="1" indent="-342900" algn="just">
              <a:buClr>
                <a:srgbClr val="503971"/>
              </a:buClr>
              <a:buFont typeface="Wingdings 3" pitchFamily="18" charset="2"/>
              <a:buChar char="}"/>
              <a:defRP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coordonner l’ensemble des acteurs concernés par le déploiement</a:t>
            </a: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011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5195" y="1196752"/>
            <a:ext cx="9468544" cy="572672"/>
          </a:xfrm>
        </p:spPr>
        <p:txBody>
          <a:bodyPr>
            <a:normAutofit/>
          </a:bodyPr>
          <a:lstStyle/>
          <a:p>
            <a:r>
              <a:rPr lang="fr-FR" sz="2000" b="1" dirty="0" smtClean="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L’expérimentation </a:t>
            </a:r>
            <a:r>
              <a:rPr lang="fr-FR" sz="2000" b="1"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avec 18 structures publiques</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0234" y="5883033"/>
            <a:ext cx="1249798" cy="93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975214"/>
            <a:ext cx="4104456" cy="76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402" y="5085184"/>
            <a:ext cx="2044403" cy="78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04" y="5920283"/>
            <a:ext cx="1512000" cy="82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1" y="5270418"/>
            <a:ext cx="2880320" cy="53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456" y="4609171"/>
            <a:ext cx="2952000" cy="54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1684" y="4335045"/>
            <a:ext cx="1836000" cy="70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000" y="4025309"/>
            <a:ext cx="1692000" cy="98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9848" y="5945242"/>
            <a:ext cx="684000" cy="67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8360" y="5242405"/>
            <a:ext cx="1404000" cy="70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704" y="3265313"/>
            <a:ext cx="1944000" cy="83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6488" y="3391215"/>
            <a:ext cx="3888000" cy="63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04" y="1969201"/>
            <a:ext cx="1512000" cy="116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63928" y="1841432"/>
            <a:ext cx="1260000" cy="12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48234" y="3329191"/>
            <a:ext cx="2124000" cy="57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84368" y="2132856"/>
            <a:ext cx="936000" cy="108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09928" y="2313492"/>
            <a:ext cx="1512000" cy="61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16488" y="2060866"/>
            <a:ext cx="936000" cy="112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c8fd19b5-35c3-45ce-9ada-b95bd2310017" descr="50FDA67E-4F3A-4E1E-8222-B9B2FCAC4D6F@local"/>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65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09654" y="908720"/>
            <a:ext cx="8910521" cy="765175"/>
          </a:xfrm>
        </p:spPr>
        <p:txBody>
          <a:bodyPr>
            <a:normAutofit/>
          </a:bodyPr>
          <a:lstStyle/>
          <a:p>
            <a:pPr eaLnBrk="1" hangingPunct="1"/>
            <a:r>
              <a:rPr lang="fr-FR" altLang="fr-FR" sz="2000" b="1"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solution Chorus Pro va simplifier la vie des entreprises…</a:t>
            </a:r>
          </a:p>
        </p:txBody>
      </p:sp>
      <p:sp>
        <p:nvSpPr>
          <p:cNvPr id="5" name="AutoShape 6" descr="Résultat de recherche d'images pour &quot;bercy ministèr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58" y="1673755"/>
            <a:ext cx="845204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75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604837" y="980728"/>
            <a:ext cx="7934325" cy="765175"/>
          </a:xfrm>
        </p:spPr>
        <p:txBody>
          <a:bodyPr>
            <a:normAutofit/>
          </a:bodyPr>
          <a:lstStyle/>
          <a:p>
            <a:pPr eaLnBrk="1" hangingPunct="1"/>
            <a:r>
              <a:rPr lang="fr-FR" altLang="fr-FR" sz="2000" b="1" kern="0" dirty="0">
                <a:solidFill>
                  <a:srgbClr val="0070C0"/>
                </a:solidFill>
                <a:latin typeface="Verdana" panose="020B0604030504040204" pitchFamily="34" charset="0"/>
                <a:ea typeface="Verdana" panose="020B0604030504040204" pitchFamily="34" charset="0"/>
                <a:cs typeface="Verdana" panose="020B0604030504040204" pitchFamily="34" charset="0"/>
              </a:rPr>
              <a:t>… et des entités publiques</a:t>
            </a:r>
          </a:p>
        </p:txBody>
      </p:sp>
      <p:sp>
        <p:nvSpPr>
          <p:cNvPr id="3075" name="Espace réservé du contenu 2"/>
          <p:cNvSpPr>
            <a:spLocks noGrp="1"/>
          </p:cNvSpPr>
          <p:nvPr>
            <p:ph idx="1"/>
          </p:nvPr>
        </p:nvSpPr>
        <p:spPr>
          <a:xfrm>
            <a:off x="122399" y="1650066"/>
            <a:ext cx="4558558" cy="400317"/>
          </a:xfrm>
        </p:spPr>
        <p:txBody>
          <a:bodyPr>
            <a:normAutofit/>
          </a:bodyPr>
          <a:lstStyle/>
          <a:p>
            <a:pPr marL="0" indent="0" algn="ctr">
              <a:lnSpc>
                <a:spcPct val="90000"/>
              </a:lnSpc>
              <a:buFont typeface="Wingdings 3" pitchFamily="18" charset="2"/>
              <a:buNone/>
            </a:pPr>
            <a:r>
              <a:rPr lang="fr-FR" altLang="fr-FR" sz="1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FR" altLang="fr-FR" sz="18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Avant Chorus Pro</a:t>
            </a:r>
          </a:p>
        </p:txBody>
      </p:sp>
      <p:sp>
        <p:nvSpPr>
          <p:cNvPr id="5" name="Espace réservé du contenu 2"/>
          <p:cNvSpPr txBox="1">
            <a:spLocks/>
          </p:cNvSpPr>
          <p:nvPr/>
        </p:nvSpPr>
        <p:spPr bwMode="auto">
          <a:xfrm>
            <a:off x="4822552" y="1700808"/>
            <a:ext cx="4204051" cy="48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503971"/>
              </a:buClr>
              <a:buFont typeface="Wingdings 3" pitchFamily="18" charset="2"/>
              <a:buChar char="}"/>
              <a:defRPr baseline="0">
                <a:solidFill>
                  <a:schemeClr val="tx1"/>
                </a:solidFill>
                <a:latin typeface="Verdana"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baseline="0">
                <a:solidFill>
                  <a:schemeClr val="tx1"/>
                </a:solidFill>
                <a:latin typeface="Verdana" pitchFamily="34" charset="0"/>
                <a:ea typeface="ＭＳ Ｐゴシック" pitchFamily="-112"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baseline="0">
                <a:solidFill>
                  <a:schemeClr val="tx1"/>
                </a:solidFill>
                <a:latin typeface="Verdana" pitchFamily="34" charset="0"/>
                <a:ea typeface="ＭＳ Ｐゴシック" pitchFamily="-112" charset="-128"/>
                <a:cs typeface="ＭＳ Ｐゴシック"/>
              </a:defRPr>
            </a:lvl3pPr>
            <a:lvl4pPr marL="1600200" indent="-228600" algn="l" rtl="0" eaLnBrk="0" fontAlgn="base" hangingPunct="0">
              <a:spcBef>
                <a:spcPct val="20000"/>
              </a:spcBef>
              <a:spcAft>
                <a:spcPct val="0"/>
              </a:spcAft>
              <a:buClr>
                <a:srgbClr val="503971"/>
              </a:buClr>
              <a:defRPr sz="1400">
                <a:solidFill>
                  <a:schemeClr val="bg2">
                    <a:lumMod val="75000"/>
                    <a:lumOff val="25000"/>
                  </a:schemeClr>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chemeClr val="bg2">
                    <a:lumMod val="75000"/>
                    <a:lumOff val="25000"/>
                  </a:schemeClr>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0" indent="0" algn="ctr">
              <a:lnSpc>
                <a:spcPct val="90000"/>
              </a:lnSpc>
              <a:buFont typeface="Wingdings 3" pitchFamily="18" charset="2"/>
              <a:buNone/>
              <a:defRPr/>
            </a:pPr>
            <a:r>
              <a:rPr lang="fr-FR" kern="0" dirty="0" smtClean="0">
                <a:solidFill>
                  <a:srgbClr val="0070C0"/>
                </a:solidFill>
                <a:ea typeface="Verdana" panose="020B0604030504040204" pitchFamily="34" charset="0"/>
                <a:cs typeface="Verdana" panose="020B0604030504040204" pitchFamily="34" charset="0"/>
              </a:rPr>
              <a:t>    </a:t>
            </a:r>
            <a:r>
              <a:rPr lang="fr-FR" b="1" kern="0" dirty="0" smtClean="0">
                <a:solidFill>
                  <a:srgbClr val="0070C0"/>
                </a:solidFill>
                <a:ea typeface="Verdana" panose="020B0604030504040204" pitchFamily="34" charset="0"/>
                <a:cs typeface="Verdana" panose="020B0604030504040204" pitchFamily="34" charset="0"/>
              </a:rPr>
              <a:t>Après Chorus Pro </a:t>
            </a:r>
          </a:p>
        </p:txBody>
      </p:sp>
      <p:cxnSp>
        <p:nvCxnSpPr>
          <p:cNvPr id="3089" name="Connecteur droit 12"/>
          <p:cNvCxnSpPr>
            <a:cxnSpLocks noChangeShapeType="1"/>
            <a:stCxn id="3074" idx="2"/>
          </p:cNvCxnSpPr>
          <p:nvPr/>
        </p:nvCxnSpPr>
        <p:spPr bwMode="auto">
          <a:xfrm>
            <a:off x="4572000" y="1745903"/>
            <a:ext cx="0" cy="4732330"/>
          </a:xfrm>
          <a:prstGeom prst="line">
            <a:avLst/>
          </a:prstGeom>
          <a:no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ZoneTexte 45"/>
          <p:cNvSpPr txBox="1"/>
          <p:nvPr/>
        </p:nvSpPr>
        <p:spPr>
          <a:xfrm>
            <a:off x="107504" y="5733256"/>
            <a:ext cx="4444331" cy="430887"/>
          </a:xfrm>
          <a:prstGeom prst="rect">
            <a:avLst/>
          </a:prstGeom>
          <a:noFill/>
        </p:spPr>
        <p:txBody>
          <a:bodyPr wrap="square" rtlCol="0">
            <a:spAutoFit/>
          </a:bodyPr>
          <a:lstStyle/>
          <a:p>
            <a:pPr algn="just"/>
            <a:r>
              <a:rPr lang="fr-FR" sz="11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L’entité publique reçoit de ses fournisseurs leurs factures sous différentes formes</a:t>
            </a:r>
            <a:endParaRPr lang="fr-FR" sz="11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ZoneTexte 46"/>
          <p:cNvSpPr txBox="1"/>
          <p:nvPr/>
        </p:nvSpPr>
        <p:spPr>
          <a:xfrm>
            <a:off x="4973513" y="5806425"/>
            <a:ext cx="3990975" cy="430887"/>
          </a:xfrm>
          <a:prstGeom prst="rect">
            <a:avLst/>
          </a:prstGeom>
          <a:noFill/>
        </p:spPr>
        <p:txBody>
          <a:bodyPr wrap="square" rtlCol="0">
            <a:spAutoFit/>
          </a:bodyPr>
          <a:lstStyle/>
          <a:p>
            <a:pPr algn="just"/>
            <a:r>
              <a:rPr lang="fr-FR" sz="11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L’entité publique reçoit ou va chercher les </a:t>
            </a:r>
            <a:r>
              <a:rPr lang="fr-FR" sz="1100" dirty="0">
                <a:solidFill>
                  <a:srgbClr val="0055A0"/>
                </a:solidFill>
                <a:latin typeface="Verdana" panose="020B0604030504040204" pitchFamily="34" charset="0"/>
                <a:ea typeface="Verdana" panose="020B0604030504040204" pitchFamily="34" charset="0"/>
                <a:cs typeface="Verdana" panose="020B0604030504040204" pitchFamily="34" charset="0"/>
              </a:rPr>
              <a:t>factures </a:t>
            </a:r>
            <a:r>
              <a:rPr lang="fr-FR" sz="11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de ses fournisseurs sur le portail</a:t>
            </a:r>
            <a:endParaRPr lang="fr-FR" sz="11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61"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3916017" cy="38317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16832"/>
            <a:ext cx="41624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10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00808"/>
            <a:ext cx="7933704" cy="1728192"/>
          </a:xfrm>
        </p:spPr>
        <p:txBody>
          <a:bodyPr>
            <a:normAutofit/>
          </a:bodyPr>
          <a:lstStyle/>
          <a:p>
            <a:r>
              <a:rPr lang="fr-FR" sz="2400" b="1"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a:t>
            </a:r>
          </a:p>
        </p:txBody>
      </p:sp>
      <p:sp>
        <p:nvSpPr>
          <p:cNvPr id="4" name="Espace réservé du texte 3"/>
          <p:cNvSpPr>
            <a:spLocks noGrp="1"/>
          </p:cNvSpPr>
          <p:nvPr>
            <p:ph type="body" sz="quarter" idx="10"/>
          </p:nvPr>
        </p:nvSpPr>
        <p:spPr>
          <a:xfrm>
            <a:off x="251520" y="3645024"/>
            <a:ext cx="8640960" cy="360363"/>
          </a:xfrm>
        </p:spPr>
        <p:txBody>
          <a:bodyPr>
            <a:noAutofit/>
          </a:bodyPr>
          <a:lstStyle/>
          <a:p>
            <a:pPr algn="ctr"/>
            <a:r>
              <a:rPr lang="fr-FR" sz="1600" b="1" dirty="0" smtClean="0">
                <a:latin typeface="Verdana" panose="020B0604030504040204" pitchFamily="34" charset="0"/>
                <a:ea typeface="Verdana" panose="020B0604030504040204" pitchFamily="34" charset="0"/>
                <a:cs typeface="Verdana" panose="020B0604030504040204" pitchFamily="34" charset="0"/>
              </a:rPr>
              <a:t>Le périmètre applicable aux collectivités et établissements publics </a:t>
            </a:r>
            <a:endParaRPr lang="fr-FR"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4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686" y="3140968"/>
            <a:ext cx="2967583" cy="2592288"/>
          </a:xfrm>
          <a:prstGeom prst="rect">
            <a:avLst/>
          </a:prstGeom>
        </p:spPr>
      </p:pic>
      <p:sp>
        <p:nvSpPr>
          <p:cNvPr id="2" name="Titre 1"/>
          <p:cNvSpPr>
            <a:spLocks noGrp="1"/>
          </p:cNvSpPr>
          <p:nvPr>
            <p:ph type="title"/>
          </p:nvPr>
        </p:nvSpPr>
        <p:spPr>
          <a:xfrm>
            <a:off x="634802" y="1844824"/>
            <a:ext cx="7871759" cy="838079"/>
          </a:xfrm>
        </p:spPr>
        <p:txBody>
          <a:bodyPr>
            <a:normAutofit/>
          </a:bodyPr>
          <a:lstStyle/>
          <a:p>
            <a:r>
              <a:rPr lang="fr-FR" sz="36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Séance de questions / </a:t>
            </a:r>
            <a:r>
              <a:rPr lang="fr-FR" sz="36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réponses</a:t>
            </a:r>
            <a:endParaRPr lang="fr-FR" sz="36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562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104" y="1124744"/>
            <a:ext cx="7871792" cy="838200"/>
          </a:xfrm>
        </p:spPr>
        <p:txBody>
          <a:bodyPr>
            <a:normAutofit/>
          </a:bodyPr>
          <a:lstStyle/>
          <a:p>
            <a:r>
              <a:rPr lang="fr-FR" b="1"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p>
        </p:txBody>
      </p:sp>
      <p:sp>
        <p:nvSpPr>
          <p:cNvPr id="3" name="Espace réservé du texte 2"/>
          <p:cNvSpPr>
            <a:spLocks noGrp="1"/>
          </p:cNvSpPr>
          <p:nvPr>
            <p:ph type="body" sz="quarter" idx="10"/>
          </p:nvPr>
        </p:nvSpPr>
        <p:spPr>
          <a:xfrm>
            <a:off x="179387" y="2060848"/>
            <a:ext cx="8785225" cy="3672408"/>
          </a:xfrm>
        </p:spPr>
        <p:txBody>
          <a:bodyPr>
            <a:normAutofit/>
          </a:bodyPr>
          <a:lstStyle/>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pPr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Échéance du 1er janvier : comment cela va-t-il se passer ?</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Vue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d’ensemble :Vue d’ensemble : fonctionnalités, accès, ergonomie</a:t>
            </a:r>
          </a:p>
          <a:p>
            <a:pPr lvl="1"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Gestion des structures et des utilisateurs</a:t>
            </a:r>
          </a:p>
          <a:p>
            <a:pPr lvl="1"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Gestion des factures</a:t>
            </a:r>
          </a:p>
          <a:p>
            <a:pPr lvl="1"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Assistance utilisateur</a:t>
            </a:r>
          </a:p>
          <a:p>
            <a:pPr lvl="1"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L’espace de qualification</a:t>
            </a:r>
          </a:p>
          <a:p>
            <a:pPr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Échéance du 1er janvier : comment s’y préparer ? </a:t>
            </a:r>
          </a:p>
          <a:p>
            <a:pPr lvl="1"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9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92046" y="1114443"/>
            <a:ext cx="8473320" cy="445679"/>
          </a:xfrm>
          <a:prstGeom prst="rect">
            <a:avLst/>
          </a:prstGeom>
          <a:noFill/>
          <a:ln>
            <a:noFill/>
          </a:ln>
        </p:spPr>
        <p:txBody>
          <a:bodyPr vert="horz" wrap="square" lIns="91440" tIns="45720" rIns="91440" bIns="45720" anchor="ctr" anchorCtr="0" compatLnSpc="0"/>
          <a:lstStyle/>
          <a:p>
            <a:pPr marL="0" marR="0" lvl="0" indent="0" algn="ctr" rtl="0" hangingPunct="0">
              <a:lnSpc>
                <a:spcPct val="150000"/>
              </a:lnSpc>
              <a:spcBef>
                <a:spcPts val="0"/>
              </a:spcBef>
              <a:spcAft>
                <a:spcPts val="0"/>
              </a:spcAft>
              <a:buNone/>
              <a:tabLst/>
            </a:pPr>
            <a:r>
              <a:rPr lang="fr-FR" sz="2000" b="1" i="0" u="none" strike="noStrike" kern="1200" spc="0" baseline="0" dirty="0">
                <a:ln>
                  <a:noFill/>
                </a:ln>
                <a:solidFill>
                  <a:srgbClr val="0055A0"/>
                </a:solidFill>
                <a:effectLst>
                  <a:outerShdw blurRad="38100" dist="38100" dir="2700000" algn="tl">
                    <a:srgbClr val="000000">
                      <a:alpha val="43137"/>
                    </a:srgbClr>
                  </a:outerShdw>
                </a:effectLst>
                <a:latin typeface="Verdana" pitchFamily="34"/>
                <a:ea typeface="MS PGothic" pitchFamily="34"/>
                <a:cs typeface="ＭＳ Ｐゴシック" pitchFamily="18"/>
              </a:rPr>
              <a:t>Présentation de la solution </a:t>
            </a:r>
            <a:r>
              <a:rPr lang="fr-FR" sz="2000" b="1" i="0" u="none" strike="noStrike" kern="1200" spc="0" baseline="0" dirty="0" smtClean="0">
                <a:ln>
                  <a:noFill/>
                </a:ln>
                <a:solidFill>
                  <a:srgbClr val="0055A0"/>
                </a:solidFill>
                <a:effectLst>
                  <a:outerShdw blurRad="38100" dist="38100" dir="2700000" algn="tl">
                    <a:srgbClr val="000000">
                      <a:alpha val="43137"/>
                    </a:srgbClr>
                  </a:outerShdw>
                </a:effectLst>
                <a:latin typeface="Verdana" pitchFamily="34"/>
                <a:ea typeface="MS PGothic" pitchFamily="34"/>
                <a:cs typeface="ＭＳ Ｐゴシック" pitchFamily="18"/>
              </a:rPr>
              <a:t>Chorus Pro</a:t>
            </a:r>
            <a:endParaRPr lang="fr-FR" sz="2000" b="1" i="0" u="none" strike="noStrike" kern="1200" spc="0" baseline="0" dirty="0">
              <a:ln>
                <a:noFill/>
              </a:ln>
              <a:solidFill>
                <a:srgbClr val="0055A0"/>
              </a:solidFill>
              <a:effectLst>
                <a:outerShdw blurRad="38100" dist="38100" dir="2700000" algn="tl">
                  <a:srgbClr val="000000">
                    <a:alpha val="43137"/>
                  </a:srgbClr>
                </a:outerShdw>
              </a:effectLst>
              <a:latin typeface="Verdana" pitchFamily="34"/>
              <a:ea typeface="MS PGothic" pitchFamily="34"/>
              <a:cs typeface="ＭＳ Ｐゴシック" pitchFamily="18"/>
            </a:endParaRPr>
          </a:p>
        </p:txBody>
      </p:sp>
      <p:sp>
        <p:nvSpPr>
          <p:cNvPr id="4" name="Espace réservé du texte 3"/>
          <p:cNvSpPr txBox="1"/>
          <p:nvPr/>
        </p:nvSpPr>
        <p:spPr>
          <a:xfrm>
            <a:off x="392046" y="1484465"/>
            <a:ext cx="8411399" cy="360359"/>
          </a:xfrm>
          <a:prstGeom prst="rect">
            <a:avLst/>
          </a:prstGeom>
          <a:noFill/>
          <a:ln>
            <a:noFill/>
          </a:ln>
        </p:spPr>
        <p:txBody>
          <a:bodyPr vert="horz" wrap="square" lIns="91440" tIns="45720" rIns="91440" bIns="45720" anchor="t" anchorCtr="0" compatLnSpc="0"/>
          <a:lstStyle/>
          <a:p>
            <a:pPr marL="343080" marR="0" lvl="0" indent="-343080" algn="ctr" rtl="0" hangingPunct="0">
              <a:lnSpc>
                <a:spcPct val="100000"/>
              </a:lnSpc>
              <a:spcBef>
                <a:spcPts val="400"/>
              </a:spcBef>
              <a:spcAft>
                <a:spcPts val="0"/>
              </a:spcAft>
              <a:buNone/>
              <a:tabLst/>
            </a:pPr>
            <a:r>
              <a:rPr lang="fr-FR" sz="1800" i="0" u="none" strike="noStrike" kern="0" spc="0" baseline="0" dirty="0">
                <a:ln>
                  <a:noFill/>
                </a:ln>
                <a:solidFill>
                  <a:srgbClr val="00B050"/>
                </a:solidFill>
                <a:latin typeface="Verdana" pitchFamily="34"/>
                <a:ea typeface="ＭＳ Ｐゴシック" pitchFamily="34"/>
                <a:cs typeface="ＭＳ Ｐゴシック" pitchFamily="18"/>
              </a:rPr>
              <a:t>Principes fondateurs : une plate-forme d’échanges de </a:t>
            </a:r>
            <a:r>
              <a:rPr lang="fr-FR" sz="1800" i="0" u="none" strike="noStrike" kern="0" spc="0" baseline="0" dirty="0" smtClean="0">
                <a:ln>
                  <a:noFill/>
                </a:ln>
                <a:solidFill>
                  <a:srgbClr val="00B050"/>
                </a:solidFill>
                <a:latin typeface="Verdana" pitchFamily="34"/>
                <a:ea typeface="ＭＳ Ｐゴシック" pitchFamily="34"/>
                <a:cs typeface="ＭＳ Ｐゴシック" pitchFamily="18"/>
              </a:rPr>
              <a:t>factures</a:t>
            </a:r>
            <a:endParaRPr lang="fr-FR" sz="1800" i="0" u="none" strike="noStrike" kern="0" spc="0" baseline="0" dirty="0">
              <a:ln>
                <a:noFill/>
              </a:ln>
              <a:solidFill>
                <a:srgbClr val="00B050"/>
              </a:solidFill>
              <a:latin typeface="Verdana" pitchFamily="34"/>
              <a:ea typeface="ＭＳ Ｐゴシック" pitchFamily="34"/>
              <a:cs typeface="ＭＳ Ｐゴシック" pitchFamily="18"/>
            </a:endParaRPr>
          </a:p>
        </p:txBody>
      </p:sp>
      <p:sp>
        <p:nvSpPr>
          <p:cNvPr id="6" name="Rectangle 44"/>
          <p:cNvSpPr/>
          <p:nvPr/>
        </p:nvSpPr>
        <p:spPr>
          <a:xfrm>
            <a:off x="235679" y="1776651"/>
            <a:ext cx="8589470" cy="2723951"/>
          </a:xfrm>
          <a:prstGeom prst="rect">
            <a:avLst/>
          </a:prstGeom>
          <a:noFill/>
          <a:ln>
            <a:noFill/>
            <a:prstDash val="solid"/>
          </a:ln>
        </p:spPr>
        <p:txBody>
          <a:bodyPr vert="horz" wrap="square" lIns="91440" tIns="45720" rIns="91440" bIns="45720" anchor="t" anchorCtr="0" compatLnSpc="0">
            <a:spAutoFit/>
          </a:bodyPr>
          <a:lstStyle/>
          <a:p>
            <a:pPr marL="399959" marR="0" lvl="0" indent="-399959" algn="l" rtl="0" hangingPunct="1">
              <a:lnSpc>
                <a:spcPct val="100000"/>
              </a:lnSpc>
              <a:spcBef>
                <a:spcPts val="0"/>
              </a:spcBef>
              <a:spcAft>
                <a:spcPts val="0"/>
              </a:spcAft>
              <a:buNone/>
              <a:tabLst/>
            </a:pPr>
            <a:endParaRPr lang="fr-FR" sz="1200" b="0" i="0" u="none" strike="noStrike" kern="1200" spc="0" baseline="0" dirty="0">
              <a:ln>
                <a:noFill/>
              </a:ln>
              <a:solidFill>
                <a:srgbClr val="0055A0"/>
              </a:solidFill>
              <a:latin typeface="Verdana" pitchFamily="34"/>
              <a:ea typeface="ＭＳ Ｐゴシック" pitchFamily="34"/>
              <a:cs typeface="Mangal" pitchFamily="2"/>
            </a:endParaRPr>
          </a:p>
          <a:p>
            <a:pPr marL="0" marR="0" lvl="0" indent="0" algn="just" rtl="0" hangingPunct="1">
              <a:lnSpc>
                <a:spcPct val="100000"/>
              </a:lnSpc>
              <a:spcBef>
                <a:spcPts val="0"/>
              </a:spcBef>
              <a:spcAft>
                <a:spcPts val="0"/>
              </a:spcAft>
              <a:buNone/>
              <a:tabLst/>
            </a:pPr>
            <a:r>
              <a:rPr lang="fr-FR" sz="1200" b="0" i="0" u="none" strike="noStrike" kern="1200" spc="0" baseline="0" dirty="0">
                <a:ln>
                  <a:noFill/>
                </a:ln>
                <a:solidFill>
                  <a:srgbClr val="0055A0"/>
                </a:solidFill>
                <a:latin typeface="Verdana" pitchFamily="34"/>
                <a:ea typeface="ＭＳ Ｐゴシック" pitchFamily="34"/>
                <a:cs typeface="Mangal" pitchFamily="2"/>
              </a:rPr>
              <a:t>Rappel de l’ordonnance </a:t>
            </a:r>
            <a:r>
              <a:rPr lang="fr-FR" sz="1200" b="1" i="0" u="none" strike="noStrike" kern="1200" spc="0" baseline="0" dirty="0">
                <a:ln>
                  <a:noFill/>
                </a:ln>
                <a:solidFill>
                  <a:srgbClr val="0055A0"/>
                </a:solidFill>
                <a:latin typeface="Verdana" pitchFamily="34"/>
                <a:ea typeface="ＭＳ Ｐゴシック" pitchFamily="34"/>
                <a:cs typeface="Mangal" pitchFamily="2"/>
              </a:rPr>
              <a:t>n° 2014-697 du 26 juin 2014 relative au développement de la facturation électronique : </a:t>
            </a:r>
            <a:r>
              <a:rPr lang="fr-FR" sz="1200" b="0" i="0" u="none" strike="noStrike" kern="1200" spc="0" baseline="0" dirty="0">
                <a:ln>
                  <a:noFill/>
                </a:ln>
                <a:solidFill>
                  <a:srgbClr val="0055A0"/>
                </a:solidFill>
                <a:latin typeface="Verdana" pitchFamily="34"/>
                <a:ea typeface="ＭＳ Ｐゴシック" pitchFamily="34"/>
                <a:cs typeface="Mangal" pitchFamily="2"/>
              </a:rPr>
              <a:t> </a:t>
            </a:r>
          </a:p>
          <a:p>
            <a:pPr marL="399959" marR="0" lvl="0" indent="-399959" algn="just" rtl="0" hangingPunct="1">
              <a:lnSpc>
                <a:spcPct val="100000"/>
              </a:lnSpc>
              <a:spcBef>
                <a:spcPts val="0"/>
              </a:spcBef>
              <a:spcAft>
                <a:spcPts val="0"/>
              </a:spcAft>
              <a:buNone/>
              <a:tabLst/>
            </a:pPr>
            <a:endParaRPr lang="fr-FR" sz="1200" b="0" i="0" u="none" strike="noStrike" kern="1200" spc="0" baseline="0" dirty="0">
              <a:ln>
                <a:noFill/>
              </a:ln>
              <a:solidFill>
                <a:srgbClr val="0055A0"/>
              </a:solidFill>
              <a:latin typeface="Verdana" pitchFamily="34"/>
              <a:ea typeface="ＭＳ Ｐゴシック" pitchFamily="34"/>
              <a:cs typeface="Mangal" pitchFamily="2"/>
            </a:endParaRPr>
          </a:p>
          <a:p>
            <a:pPr marL="399959" marR="0" lvl="0" indent="-399959" algn="just" rtl="0" hangingPunct="1">
              <a:lnSpc>
                <a:spcPct val="100000"/>
              </a:lnSpc>
              <a:spcBef>
                <a:spcPts val="0"/>
              </a:spcBef>
              <a:spcAft>
                <a:spcPts val="0"/>
              </a:spcAft>
              <a:buSzPct val="100000"/>
              <a:buAutoNum type="romanUcPeriod"/>
              <a:tabLst/>
            </a:pPr>
            <a:r>
              <a:rPr lang="fr-FR" sz="1200" b="0" i="0" u="none" strike="noStrike" kern="1200" spc="0" baseline="0" dirty="0">
                <a:ln>
                  <a:noFill/>
                </a:ln>
                <a:solidFill>
                  <a:srgbClr val="0055A0"/>
                </a:solidFill>
                <a:latin typeface="Verdana" pitchFamily="34"/>
                <a:ea typeface="ＭＳ Ｐゴシック" pitchFamily="34"/>
                <a:cs typeface="Mangal" pitchFamily="2"/>
              </a:rPr>
              <a:t>Les titulaires ainsi que les sous-traitants admis au paiement direct de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contrats</a:t>
            </a:r>
            <a:r>
              <a:rPr lang="fr-FR" sz="1200" b="0" i="0" u="none" strike="noStrike" kern="1200" spc="0" dirty="0" smtClean="0">
                <a:ln>
                  <a:noFill/>
                </a:ln>
                <a:solidFill>
                  <a:srgbClr val="0055A0"/>
                </a:solidFill>
                <a:latin typeface="Verdana" pitchFamily="34"/>
                <a:ea typeface="ＭＳ Ｐゴシック" pitchFamily="34"/>
                <a:cs typeface="Mangal" pitchFamily="2"/>
              </a:rPr>
              <a:t>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conclus </a:t>
            </a:r>
            <a:r>
              <a:rPr lang="fr-FR" sz="1200" b="0" i="0" u="none" strike="noStrike" kern="1200" spc="0" baseline="0" dirty="0">
                <a:ln>
                  <a:noFill/>
                </a:ln>
                <a:solidFill>
                  <a:srgbClr val="0055A0"/>
                </a:solidFill>
                <a:latin typeface="Verdana" pitchFamily="34"/>
                <a:ea typeface="ＭＳ Ｐゴシック" pitchFamily="34"/>
                <a:cs typeface="Mangal" pitchFamily="2"/>
              </a:rPr>
              <a:t>par l’État, les collectivités territoriales et les établissements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publics</a:t>
            </a:r>
            <a:r>
              <a:rPr lang="fr-FR" sz="1200" b="0" i="0" u="none" strike="noStrike" kern="1200" spc="0" dirty="0" smtClean="0">
                <a:ln>
                  <a:noFill/>
                </a:ln>
                <a:solidFill>
                  <a:srgbClr val="0055A0"/>
                </a:solidFill>
                <a:latin typeface="Verdana" pitchFamily="34"/>
                <a:ea typeface="ＭＳ Ｐゴシック" pitchFamily="34"/>
                <a:cs typeface="Mangal" pitchFamily="2"/>
              </a:rPr>
              <a:t> </a:t>
            </a:r>
            <a:r>
              <a:rPr lang="fr-FR" sz="1200" b="1" i="0" u="none" strike="noStrike" kern="1200" spc="0" baseline="0" dirty="0" smtClean="0">
                <a:ln>
                  <a:noFill/>
                </a:ln>
                <a:solidFill>
                  <a:srgbClr val="0055A0"/>
                </a:solidFill>
                <a:latin typeface="Verdana" pitchFamily="34"/>
                <a:ea typeface="ＭＳ Ｐゴシック" pitchFamily="34"/>
                <a:cs typeface="Mangal" pitchFamily="2"/>
              </a:rPr>
              <a:t>transmettent</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 </a:t>
            </a:r>
            <a:r>
              <a:rPr lang="fr-FR" sz="1200" b="0" i="0" u="none" strike="noStrike" kern="1200" spc="0" baseline="0" dirty="0">
                <a:ln>
                  <a:noFill/>
                </a:ln>
                <a:solidFill>
                  <a:srgbClr val="0055A0"/>
                </a:solidFill>
                <a:latin typeface="Verdana" pitchFamily="34"/>
                <a:ea typeface="ＭＳ Ｐゴシック" pitchFamily="34"/>
                <a:cs typeface="Mangal" pitchFamily="2"/>
              </a:rPr>
              <a:t>leurs factures sous forme électronique.</a:t>
            </a:r>
          </a:p>
          <a:p>
            <a:pPr marL="399959" marR="0" lvl="0" indent="-399959" algn="just" rtl="0" hangingPunct="1">
              <a:lnSpc>
                <a:spcPct val="100000"/>
              </a:lnSpc>
              <a:spcBef>
                <a:spcPts val="0"/>
              </a:spcBef>
              <a:spcAft>
                <a:spcPts val="0"/>
              </a:spcAft>
              <a:buSzPct val="100000"/>
              <a:buAutoNum type="romanUcPeriod"/>
              <a:tabLst/>
            </a:pPr>
            <a:endParaRPr lang="fr-FR" sz="1200" b="0" i="0" u="none" strike="noStrike" kern="1200" spc="0" baseline="0" dirty="0">
              <a:ln>
                <a:noFill/>
              </a:ln>
              <a:solidFill>
                <a:srgbClr val="0055A0"/>
              </a:solidFill>
              <a:latin typeface="Verdana" pitchFamily="34"/>
              <a:ea typeface="ＭＳ Ｐゴシック" pitchFamily="34"/>
              <a:cs typeface="Mangal" pitchFamily="2"/>
            </a:endParaRPr>
          </a:p>
          <a:p>
            <a:pPr marL="399959" marR="0" lvl="0" indent="-399959" algn="just" rtl="0" hangingPunct="1">
              <a:lnSpc>
                <a:spcPct val="100000"/>
              </a:lnSpc>
              <a:spcBef>
                <a:spcPts val="0"/>
              </a:spcBef>
              <a:spcAft>
                <a:spcPts val="0"/>
              </a:spcAft>
              <a:buSzPct val="100000"/>
              <a:buAutoNum type="romanUcPeriod"/>
              <a:tabLst/>
            </a:pPr>
            <a:r>
              <a:rPr lang="fr-FR" sz="1200" b="0" i="0" u="none" strike="noStrike" kern="1200" spc="0" baseline="0" dirty="0">
                <a:ln>
                  <a:noFill/>
                </a:ln>
                <a:solidFill>
                  <a:srgbClr val="0055A0"/>
                </a:solidFill>
                <a:latin typeface="Verdana" pitchFamily="34"/>
                <a:ea typeface="ＭＳ Ｐゴシック" pitchFamily="34"/>
                <a:cs typeface="Mangal" pitchFamily="2"/>
              </a:rPr>
              <a:t>L’État, les collectivités territoriales et les établissements publics </a:t>
            </a:r>
            <a:r>
              <a:rPr lang="fr-FR" sz="1200" b="1" i="0" u="none" strike="noStrike" kern="1200" spc="0" baseline="0" dirty="0">
                <a:ln>
                  <a:noFill/>
                </a:ln>
                <a:solidFill>
                  <a:srgbClr val="0055A0"/>
                </a:solidFill>
                <a:latin typeface="Verdana" pitchFamily="34"/>
                <a:ea typeface="ＭＳ Ｐゴシック" pitchFamily="34"/>
                <a:cs typeface="Mangal" pitchFamily="2"/>
              </a:rPr>
              <a:t>acceptent</a:t>
            </a:r>
            <a:r>
              <a:rPr lang="fr-FR" sz="1200" b="0" i="0" u="none" strike="noStrike" kern="1200" spc="0" baseline="0" dirty="0">
                <a:ln>
                  <a:noFill/>
                </a:ln>
                <a:solidFill>
                  <a:srgbClr val="0055A0"/>
                </a:solidFill>
                <a:latin typeface="Verdana" pitchFamily="34"/>
                <a:ea typeface="ＭＳ Ｐゴシック" pitchFamily="34"/>
                <a:cs typeface="Mangal" pitchFamily="2"/>
              </a:rPr>
              <a:t>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les</a:t>
            </a:r>
            <a:r>
              <a:rPr lang="fr-FR" sz="1200" b="0" i="0" u="none" strike="noStrike" kern="1200" spc="0" dirty="0" smtClean="0">
                <a:ln>
                  <a:noFill/>
                </a:ln>
                <a:solidFill>
                  <a:srgbClr val="0055A0"/>
                </a:solidFill>
                <a:latin typeface="Verdana" pitchFamily="34"/>
                <a:ea typeface="ＭＳ Ｐゴシック" pitchFamily="34"/>
                <a:cs typeface="Mangal" pitchFamily="2"/>
              </a:rPr>
              <a:t>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factures </a:t>
            </a:r>
            <a:r>
              <a:rPr lang="fr-FR" sz="1200" b="0" i="0" u="none" strike="noStrike" kern="1200" spc="0" baseline="0" dirty="0">
                <a:ln>
                  <a:noFill/>
                </a:ln>
                <a:solidFill>
                  <a:srgbClr val="0055A0"/>
                </a:solidFill>
                <a:latin typeface="Verdana" pitchFamily="34"/>
                <a:ea typeface="ＭＳ Ｐゴシック" pitchFamily="34"/>
                <a:cs typeface="Mangal" pitchFamily="2"/>
              </a:rPr>
              <a:t>transmises sous forme électronique par les titulaires et les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sous-traitants</a:t>
            </a:r>
            <a:r>
              <a:rPr lang="fr-FR" sz="1200" b="0" i="0" u="none" strike="noStrike" kern="1200" spc="0" dirty="0" smtClean="0">
                <a:ln>
                  <a:noFill/>
                </a:ln>
                <a:solidFill>
                  <a:srgbClr val="0055A0"/>
                </a:solidFill>
                <a:latin typeface="Verdana" pitchFamily="34"/>
                <a:ea typeface="ＭＳ Ｐゴシック" pitchFamily="34"/>
                <a:cs typeface="Mangal" pitchFamily="2"/>
              </a:rPr>
              <a:t>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admis </a:t>
            </a:r>
            <a:r>
              <a:rPr lang="fr-FR" sz="1200" b="0" i="0" u="none" strike="noStrike" kern="1200" spc="0" baseline="0" dirty="0">
                <a:ln>
                  <a:noFill/>
                </a:ln>
                <a:solidFill>
                  <a:srgbClr val="0055A0"/>
                </a:solidFill>
                <a:latin typeface="Verdana" pitchFamily="34"/>
                <a:ea typeface="ＭＳ Ｐゴシック" pitchFamily="34"/>
                <a:cs typeface="Mangal" pitchFamily="2"/>
              </a:rPr>
              <a:t>au paiement direct mentionnés au I, dans les conditions prévues à l'article 2.</a:t>
            </a:r>
          </a:p>
          <a:p>
            <a:pPr marL="399959" marR="0" lvl="0" indent="-399959" algn="just" rtl="0" hangingPunct="1">
              <a:lnSpc>
                <a:spcPct val="100000"/>
              </a:lnSpc>
              <a:spcBef>
                <a:spcPts val="0"/>
              </a:spcBef>
              <a:spcAft>
                <a:spcPts val="0"/>
              </a:spcAft>
              <a:buSzPct val="100000"/>
              <a:buAutoNum type="romanUcPeriod"/>
              <a:tabLst/>
            </a:pPr>
            <a:endParaRPr lang="fr-FR" sz="1200" b="0" i="0" u="none" strike="noStrike" kern="1200" spc="0" baseline="0" dirty="0">
              <a:ln>
                <a:noFill/>
              </a:ln>
              <a:solidFill>
                <a:srgbClr val="0055A0"/>
              </a:solidFill>
              <a:latin typeface="Verdana" pitchFamily="34"/>
              <a:ea typeface="ＭＳ Ｐゴシック" pitchFamily="34"/>
              <a:cs typeface="Mangal" pitchFamily="2"/>
            </a:endParaRPr>
          </a:p>
          <a:p>
            <a:pPr marL="399959" marR="0" lvl="0" indent="-399959" algn="just" rtl="0" hangingPunct="1">
              <a:lnSpc>
                <a:spcPct val="100000"/>
              </a:lnSpc>
              <a:spcBef>
                <a:spcPts val="0"/>
              </a:spcBef>
              <a:spcAft>
                <a:spcPts val="0"/>
              </a:spcAft>
              <a:buSzPct val="100000"/>
              <a:buAutoNum type="romanUcPeriod"/>
              <a:tabLst/>
            </a:pPr>
            <a:r>
              <a:rPr lang="fr-FR" sz="1200" b="0" i="0" u="none" strike="noStrike" kern="1200" spc="0" baseline="0" dirty="0">
                <a:ln>
                  <a:noFill/>
                </a:ln>
                <a:solidFill>
                  <a:srgbClr val="0055A0"/>
                </a:solidFill>
                <a:latin typeface="Verdana" pitchFamily="34"/>
                <a:ea typeface="ＭＳ Ｐゴシック" pitchFamily="34"/>
                <a:cs typeface="Mangal" pitchFamily="2"/>
              </a:rPr>
              <a:t>Une </a:t>
            </a:r>
            <a:r>
              <a:rPr lang="fr-FR" sz="1200" b="1" i="0" u="none" strike="noStrike" kern="1200" spc="0" baseline="0" dirty="0">
                <a:ln>
                  <a:noFill/>
                </a:ln>
                <a:solidFill>
                  <a:srgbClr val="0055A0"/>
                </a:solidFill>
                <a:latin typeface="Verdana" pitchFamily="34"/>
                <a:ea typeface="ＭＳ Ｐゴシック" pitchFamily="34"/>
                <a:cs typeface="Mangal" pitchFamily="2"/>
              </a:rPr>
              <a:t>solution mutualisée</a:t>
            </a:r>
            <a:r>
              <a:rPr lang="fr-FR" sz="1200" b="0" i="0" u="none" strike="noStrike" kern="1200" spc="0" baseline="0" dirty="0">
                <a:ln>
                  <a:noFill/>
                </a:ln>
                <a:solidFill>
                  <a:srgbClr val="0055A0"/>
                </a:solidFill>
                <a:latin typeface="Verdana" pitchFamily="34"/>
                <a:ea typeface="ＭＳ Ｐゴシック" pitchFamily="34"/>
                <a:cs typeface="Mangal" pitchFamily="2"/>
              </a:rPr>
              <a:t>, mise à disposition par l’État et dénommée « portail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de</a:t>
            </a:r>
            <a:r>
              <a:rPr lang="fr-FR" sz="1200" b="0" i="0" u="none" strike="noStrike" kern="1200" spc="0" dirty="0" smtClean="0">
                <a:ln>
                  <a:noFill/>
                </a:ln>
                <a:solidFill>
                  <a:srgbClr val="0055A0"/>
                </a:solidFill>
                <a:latin typeface="Verdana" pitchFamily="34"/>
                <a:ea typeface="ＭＳ Ｐゴシック" pitchFamily="34"/>
                <a:cs typeface="Mangal" pitchFamily="2"/>
              </a:rPr>
              <a:t> </a:t>
            </a:r>
            <a:r>
              <a:rPr lang="fr-FR" sz="1200" b="0" i="0" u="none" strike="noStrike" kern="1200" spc="0" baseline="0" dirty="0" smtClean="0">
                <a:ln>
                  <a:noFill/>
                </a:ln>
                <a:solidFill>
                  <a:srgbClr val="0055A0"/>
                </a:solidFill>
                <a:latin typeface="Verdana" pitchFamily="34"/>
                <a:ea typeface="ＭＳ Ｐゴシック" pitchFamily="34"/>
                <a:cs typeface="Mangal" pitchFamily="2"/>
              </a:rPr>
              <a:t>facturation </a:t>
            </a:r>
            <a:r>
              <a:rPr lang="fr-FR" sz="1200" b="0" i="0" u="none" strike="noStrike" kern="1200" spc="0" baseline="0" dirty="0">
                <a:ln>
                  <a:noFill/>
                </a:ln>
                <a:solidFill>
                  <a:srgbClr val="0055A0"/>
                </a:solidFill>
                <a:latin typeface="Verdana" pitchFamily="34"/>
                <a:ea typeface="ＭＳ Ｐゴシック" pitchFamily="34"/>
                <a:cs typeface="Mangal" pitchFamily="2"/>
              </a:rPr>
              <a:t>», permet </a:t>
            </a:r>
            <a:r>
              <a:rPr lang="fr-FR" sz="1200" b="1" i="0" u="none" strike="noStrike" kern="1200" spc="0" baseline="0" dirty="0">
                <a:ln>
                  <a:noFill/>
                </a:ln>
                <a:solidFill>
                  <a:srgbClr val="0055A0"/>
                </a:solidFill>
                <a:latin typeface="Verdana" pitchFamily="34"/>
                <a:ea typeface="ＭＳ Ｐゴシック" pitchFamily="34"/>
                <a:cs typeface="Mangal" pitchFamily="2"/>
              </a:rPr>
              <a:t>le dépôt, la réception et la transmission des </a:t>
            </a:r>
            <a:r>
              <a:rPr lang="fr-FR" sz="1200" b="1" i="0" u="none" strike="noStrike" kern="1200" spc="0" baseline="0" dirty="0" smtClean="0">
                <a:ln>
                  <a:noFill/>
                </a:ln>
                <a:solidFill>
                  <a:srgbClr val="0055A0"/>
                </a:solidFill>
                <a:latin typeface="Verdana" pitchFamily="34"/>
                <a:ea typeface="ＭＳ Ｐゴシック" pitchFamily="34"/>
                <a:cs typeface="Mangal" pitchFamily="2"/>
              </a:rPr>
              <a:t>factures</a:t>
            </a:r>
            <a:r>
              <a:rPr lang="fr-FR" sz="1200" b="1" i="0" u="none" strike="noStrike" kern="1200" spc="0" dirty="0" smtClean="0">
                <a:ln>
                  <a:noFill/>
                </a:ln>
                <a:solidFill>
                  <a:srgbClr val="0055A0"/>
                </a:solidFill>
                <a:latin typeface="Verdana" pitchFamily="34"/>
                <a:ea typeface="ＭＳ Ｐゴシック" pitchFamily="34"/>
                <a:cs typeface="Mangal" pitchFamily="2"/>
              </a:rPr>
              <a:t> </a:t>
            </a:r>
            <a:r>
              <a:rPr lang="fr-FR" sz="1200" b="1" i="0" u="none" strike="noStrike" kern="1200" spc="0" baseline="0" dirty="0" smtClean="0">
                <a:ln>
                  <a:noFill/>
                </a:ln>
                <a:solidFill>
                  <a:srgbClr val="0055A0"/>
                </a:solidFill>
                <a:latin typeface="Verdana" pitchFamily="34"/>
                <a:ea typeface="ＭＳ Ｐゴシック" pitchFamily="34"/>
                <a:cs typeface="Mangal" pitchFamily="2"/>
              </a:rPr>
              <a:t>sous </a:t>
            </a:r>
            <a:r>
              <a:rPr lang="fr-FR" sz="1200" b="1" i="0" u="none" strike="noStrike" kern="1200" spc="0" baseline="0" dirty="0">
                <a:ln>
                  <a:noFill/>
                </a:ln>
                <a:solidFill>
                  <a:srgbClr val="0055A0"/>
                </a:solidFill>
                <a:latin typeface="Verdana" pitchFamily="34"/>
                <a:ea typeface="ＭＳ Ｐゴシック" pitchFamily="34"/>
                <a:cs typeface="Mangal" pitchFamily="2"/>
              </a:rPr>
              <a:t>forme électronique</a:t>
            </a:r>
            <a:r>
              <a:rPr lang="fr-FR" sz="1200" b="1" i="0" u="none" strike="noStrike" kern="1200" spc="0" baseline="0" dirty="0" smtClean="0">
                <a:ln>
                  <a:noFill/>
                </a:ln>
                <a:solidFill>
                  <a:srgbClr val="0055A0"/>
                </a:solidFill>
                <a:latin typeface="Verdana" pitchFamily="34"/>
                <a:ea typeface="ＭＳ Ｐゴシック" pitchFamily="34"/>
                <a:cs typeface="Mangal" pitchFamily="2"/>
              </a:rPr>
              <a:t>.</a:t>
            </a:r>
            <a:endParaRPr lang="fr-FR" sz="1200" b="0" i="0" u="none" strike="noStrike" kern="1200" spc="0" baseline="0" dirty="0">
              <a:ln>
                <a:noFill/>
              </a:ln>
              <a:solidFill>
                <a:srgbClr val="0055A0"/>
              </a:solidFill>
              <a:latin typeface="Verdana" pitchFamily="34"/>
              <a:ea typeface="ＭＳ Ｐゴシック" pitchFamily="34"/>
              <a:cs typeface="Mangal" pitchFamily="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14" y="4611520"/>
            <a:ext cx="7452000" cy="140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0"/>
            <a:ext cx="9180512" cy="10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49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p:nvPr/>
        </p:nvSpPr>
        <p:spPr>
          <a:xfrm>
            <a:off x="185040" y="1096199"/>
            <a:ext cx="8454959" cy="4780439"/>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0" i="0" u="none" strike="noStrike" kern="1200" spc="0" baseline="0">
              <a:ln>
                <a:noFill/>
              </a:ln>
              <a:solidFill>
                <a:srgbClr val="284F92"/>
              </a:solidFill>
              <a:latin typeface="Verdana" pitchFamily="34"/>
              <a:ea typeface="ＭＳ Ｐゴシック" pitchFamily="34"/>
              <a:cs typeface="Mangal" pitchFamily="2"/>
            </a:endParaRPr>
          </a:p>
          <a:p>
            <a:pPr marL="0" marR="0" lvl="0" indent="0" algn="ctr" rtl="0" hangingPunct="1">
              <a:lnSpc>
                <a:spcPct val="100000"/>
              </a:lnSpc>
              <a:spcBef>
                <a:spcPts val="0"/>
              </a:spcBef>
              <a:spcAft>
                <a:spcPts val="0"/>
              </a:spcAft>
              <a:buNone/>
              <a:tabLst/>
            </a:pPr>
            <a:endParaRPr lang="fr-FR" sz="1400" b="1" i="0" u="none" strike="noStrike" kern="1200" spc="0" baseline="0">
              <a:ln>
                <a:noFill/>
              </a:ln>
              <a:solidFill>
                <a:srgbClr val="284F92"/>
              </a:solidFill>
              <a:latin typeface="Verdana" pitchFamily="34"/>
              <a:ea typeface="ＭＳ Ｐゴシック" pitchFamily="34"/>
              <a:cs typeface="Mangal" pitchFamily="2"/>
            </a:endParaRPr>
          </a:p>
        </p:txBody>
      </p:sp>
      <p:sp>
        <p:nvSpPr>
          <p:cNvPr id="3" name="Rectangle 71"/>
          <p:cNvSpPr/>
          <p:nvPr/>
        </p:nvSpPr>
        <p:spPr>
          <a:xfrm>
            <a:off x="241920" y="2060848"/>
            <a:ext cx="8711999" cy="3942105"/>
          </a:xfrm>
          <a:prstGeom prst="rect">
            <a:avLst/>
          </a:prstGeom>
          <a:noFill/>
          <a:ln>
            <a:noFill/>
            <a:prstDash val="solid"/>
          </a:ln>
        </p:spPr>
        <p:txBody>
          <a:bodyPr vert="horz" wrap="square" lIns="91440" tIns="45720" rIns="91440" bIns="45720" anchor="t" anchorCtr="0" compatLnSpc="0">
            <a:spAutoFit/>
          </a:bodyPr>
          <a:lstStyle/>
          <a:p>
            <a:pPr marL="285840" marR="0" lvl="0" indent="-285840" algn="just" rtl="0" hangingPunct="1">
              <a:lnSpc>
                <a:spcPct val="100000"/>
              </a:lnSpc>
              <a:spcBef>
                <a:spcPts val="0"/>
              </a:spcBef>
              <a:spcAft>
                <a:spcPts val="0"/>
              </a:spcAft>
              <a:buNone/>
              <a:tabLst/>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300" b="1"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Gestion des </a:t>
            </a:r>
            <a:r>
              <a:rPr lang="fr-FR" sz="1300" b="1"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factures </a:t>
            </a:r>
            <a:r>
              <a:rPr lang="fr-FR" sz="1300" b="1"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permet au fournisseur de </a:t>
            </a:r>
            <a:r>
              <a:rPr lang="fr-FR" sz="1300" b="0" i="0" u="sng" strike="noStrike" kern="1200" spc="0" baseline="0" dirty="0" smtClean="0">
                <a:ln>
                  <a:noFill/>
                </a:ln>
                <a:solidFill>
                  <a:srgbClr val="0055A0"/>
                </a:solidFill>
                <a:uFillTx/>
                <a:latin typeface="Verdana" panose="020B0604030504040204" pitchFamily="34" charset="0"/>
                <a:ea typeface="Verdana" panose="020B0604030504040204" pitchFamily="34" charset="0"/>
                <a:cs typeface="Verdana" panose="020B0604030504040204" pitchFamily="34" charset="0"/>
              </a:rPr>
              <a:t>saisir</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sa demande de paiement, la </a:t>
            </a:r>
            <a:r>
              <a:rPr lang="fr-FR" sz="1300" b="0" i="0" u="sng" strike="noStrike" kern="1200" spc="0" baseline="0" dirty="0" smtClean="0">
                <a:ln>
                  <a:noFill/>
                </a:ln>
                <a:solidFill>
                  <a:srgbClr val="0055A0"/>
                </a:solidFill>
                <a:uFillTx/>
                <a:latin typeface="Verdana" panose="020B0604030504040204" pitchFamily="34" charset="0"/>
                <a:ea typeface="Verdana" panose="020B0604030504040204" pitchFamily="34" charset="0"/>
                <a:cs typeface="Verdana" panose="020B0604030504040204" pitchFamily="34" charset="0"/>
              </a:rPr>
              <a:t>consulter </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et </a:t>
            </a:r>
            <a:r>
              <a:rPr lang="fr-FR" sz="1300" b="0" i="0" u="sng" strike="noStrike" kern="1200" spc="0" baseline="0" dirty="0" smtClean="0">
                <a:ln>
                  <a:noFill/>
                </a:ln>
                <a:solidFill>
                  <a:srgbClr val="0055A0"/>
                </a:solidFill>
                <a:uFillTx/>
                <a:latin typeface="Verdana" panose="020B0604030504040204" pitchFamily="34" charset="0"/>
                <a:ea typeface="Verdana" panose="020B0604030504040204" pitchFamily="34" charset="0"/>
                <a:cs typeface="Verdana" panose="020B0604030504040204" pitchFamily="34" charset="0"/>
              </a:rPr>
              <a:t>suivre</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son traitement d’une part, et à l'entité publique destinataire de recevoir et traiter ces factures. </a:t>
            </a: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Types de demandes de paiement prises en charge par CPP 2017 :</a:t>
            </a:r>
          </a:p>
          <a:p>
            <a:pPr marL="743040" lvl="3" indent="-285840" algn="just">
              <a:spcBef>
                <a:spcPts val="0"/>
              </a:spcBef>
              <a:spcAft>
                <a:spcPts val="0"/>
              </a:spcAft>
              <a:buClr>
                <a:srgbClr val="000000"/>
              </a:buClr>
              <a:buSzPct val="100000"/>
              <a:buFont typeface="Wingdings" pitchFamily="2"/>
              <a:buChar char="§"/>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Factures /avoirs fournisseurs</a:t>
            </a:r>
          </a:p>
          <a:p>
            <a:pPr marL="743040" lvl="3" indent="-285840" algn="just">
              <a:spcBef>
                <a:spcPts val="0"/>
              </a:spcBef>
              <a:spcAft>
                <a:spcPts val="0"/>
              </a:spcAft>
              <a:buClr>
                <a:srgbClr val="000000"/>
              </a:buClr>
              <a:buSzPct val="100000"/>
              <a:buFont typeface="Wingdings" pitchFamily="2"/>
              <a:buChar char="§"/>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Factures de travaux (États d'acompte et projets de décomptes)</a:t>
            </a:r>
          </a:p>
          <a:p>
            <a:pPr marL="743040" lvl="3" indent="-285840" algn="just">
              <a:spcBef>
                <a:spcPts val="0"/>
              </a:spcBef>
              <a:spcAft>
                <a:spcPts val="0"/>
              </a:spcAft>
              <a:buClr>
                <a:srgbClr val="000000"/>
              </a:buClr>
              <a:buSzPct val="100000"/>
              <a:buFont typeface="Wingdings" pitchFamily="2"/>
              <a:buChar char="§"/>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Factures intra-sphère publique</a:t>
            </a:r>
          </a:p>
          <a:p>
            <a:pPr marL="743040" lvl="3" indent="-285840" algn="just">
              <a:spcBef>
                <a:spcPts val="0"/>
              </a:spcBef>
              <a:spcAft>
                <a:spcPts val="0"/>
              </a:spcAft>
              <a:buClr>
                <a:srgbClr val="000000"/>
              </a:buClr>
              <a:buSzPct val="100000"/>
              <a:buFont typeface="Wingdings" pitchFamily="2"/>
              <a:buChar char="§"/>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Mémoires de frais de justice</a:t>
            </a:r>
          </a:p>
          <a:p>
            <a:pPr marL="743040" lvl="3" indent="-285840" algn="just">
              <a:spcBef>
                <a:spcPts val="0"/>
              </a:spcBef>
              <a:spcAft>
                <a:spcPts val="0"/>
              </a:spcAft>
              <a:buClr>
                <a:srgbClr val="000000"/>
              </a:buClr>
              <a:buSzPct val="100000"/>
              <a:buFont typeface="Wingdings" pitchFamily="2"/>
              <a:buChar char="§"/>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Demandes de remboursement TIC/TICGN</a:t>
            </a:r>
          </a:p>
          <a:p>
            <a:pPr marL="285840" marR="0" lvl="2" indent="-285840" algn="just" rtl="0" hangingPunct="1">
              <a:lnSpc>
                <a:spcPct val="100000"/>
              </a:lnSpc>
              <a:spcBef>
                <a:spcPts val="0"/>
              </a:spcBef>
              <a:spcAft>
                <a:spcPts val="0"/>
              </a:spcAft>
              <a:buClr>
                <a:srgbClr val="000000"/>
              </a:buClr>
              <a:buSzPct val="100000"/>
              <a:buFont typeface="Wingdings" pitchFamily="2"/>
              <a:buChar char="§"/>
              <a:tabLst/>
            </a:pP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300" b="1"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Gestion des structures et des utilisateurs</a:t>
            </a: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 permet d'administrer les référentiels de CPP </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2017</a:t>
            </a: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300" b="1"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Assistance utilisateur</a:t>
            </a: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 permet d'émettre des sollicitations et de suivre leur traitement, d’une part, et de recevoir et traiter les sollicitations des fournisseurs, d’autre </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part</a:t>
            </a: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300" b="1"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Qualification des flux</a:t>
            </a: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 permet de qualifier les interfaces avec les systèmes d’information des émetteurs</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 destinataires </a:t>
            </a:r>
            <a:r>
              <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rPr>
              <a:t>avant leur mise en </a:t>
            </a:r>
            <a:r>
              <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rPr>
              <a:t>production</a:t>
            </a:r>
            <a:endParaRPr lang="fr-FR" sz="1300" b="0" i="0" u="none" strike="noStrike" kern="1200" spc="0" baseline="0" dirty="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marR="0" lvl="0" indent="-285840" algn="just" rtl="0" hangingPunct="1">
              <a:lnSpc>
                <a:spcPct val="100000"/>
              </a:lnSpc>
              <a:spcBef>
                <a:spcPts val="0"/>
              </a:spcBef>
              <a:spcAft>
                <a:spcPts val="0"/>
              </a:spcAft>
              <a:buNone/>
              <a:tabLst/>
            </a:pPr>
            <a:endParaRPr lang="fr-FR" sz="1300" b="0" i="0" u="none" strike="noStrike" kern="1200" spc="0" baseline="0" dirty="0" smtClean="0">
              <a:ln>
                <a:noFill/>
              </a:ln>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840" indent="-285840" algn="just">
              <a:spcBef>
                <a:spcPts val="0"/>
              </a:spcBef>
              <a:spcAft>
                <a:spcPts val="0"/>
              </a:spcAft>
            </a:pPr>
            <a:r>
              <a:rPr lang="fr-FR" sz="1300"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300" b="1" dirty="0">
                <a:solidFill>
                  <a:srgbClr val="0055A0"/>
                </a:solidFill>
                <a:latin typeface="Verdana" panose="020B0604030504040204" pitchFamily="34" charset="0"/>
                <a:ea typeface="Verdana" panose="020B0604030504040204" pitchFamily="34" charset="0"/>
                <a:cs typeface="Verdana" panose="020B0604030504040204" pitchFamily="34" charset="0"/>
              </a:rPr>
              <a:t> Gestion des engagements juridiques </a:t>
            </a:r>
            <a:r>
              <a:rPr lang="fr-FR" sz="1300" dirty="0">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3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300" dirty="0">
                <a:solidFill>
                  <a:srgbClr val="0055A0"/>
                </a:solidFill>
                <a:latin typeface="Verdana" panose="020B0604030504040204" pitchFamily="34" charset="0"/>
                <a:ea typeface="Verdana" panose="020B0604030504040204" pitchFamily="34" charset="0"/>
                <a:cs typeface="Verdana" panose="020B0604030504040204" pitchFamily="34" charset="0"/>
              </a:rPr>
              <a:t>permet aux fournisseurs d’avoir la liste de leurs engagements juridiques et de pouvoir visualiser les bons de commandes passés </a:t>
            </a:r>
            <a:r>
              <a:rPr lang="fr-FR" sz="1300" b="1" u="sng" dirty="0">
                <a:solidFill>
                  <a:srgbClr val="0055A0"/>
                </a:solidFill>
                <a:latin typeface="Verdana" panose="020B0604030504040204" pitchFamily="34" charset="0"/>
                <a:ea typeface="Verdana" panose="020B0604030504040204" pitchFamily="34" charset="0"/>
                <a:cs typeface="Verdana" panose="020B0604030504040204" pitchFamily="34" charset="0"/>
              </a:rPr>
              <a:t>par </a:t>
            </a:r>
            <a:r>
              <a:rPr lang="fr-FR" sz="1300" b="1"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l’État</a:t>
            </a:r>
            <a:endParaRPr lang="fr-FR" sz="13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p:nvPr/>
        </p:nvSpPr>
        <p:spPr>
          <a:xfrm>
            <a:off x="323528" y="1124744"/>
            <a:ext cx="8473320" cy="445679"/>
          </a:xfrm>
          <a:prstGeom prst="rect">
            <a:avLst/>
          </a:prstGeom>
          <a:noFill/>
          <a:ln>
            <a:noFill/>
          </a:ln>
        </p:spPr>
        <p:txBody>
          <a:bodyPr vert="horz" wrap="square" lIns="91440" tIns="45720" rIns="91440" bIns="45720" anchor="ctr" anchorCtr="0" compatLnSpc="0"/>
          <a:lstStyle/>
          <a:p>
            <a:pPr lvl="0" algn="ctr" hangingPunct="0">
              <a:lnSpc>
                <a:spcPct val="150000"/>
              </a:lnSpc>
              <a:spcBef>
                <a:spcPts val="0"/>
              </a:spcBef>
              <a:spcAft>
                <a:spcPts val="0"/>
              </a:spcAft>
            </a:pPr>
            <a:r>
              <a:rPr lang="fr-FR" sz="2000" b="1" dirty="0">
                <a:solidFill>
                  <a:srgbClr val="0055A0"/>
                </a:solidFill>
                <a:effectLst>
                  <a:outerShdw blurRad="38100" dist="38100" dir="2700000" algn="tl">
                    <a:srgbClr val="000000">
                      <a:alpha val="43137"/>
                    </a:srgbClr>
                  </a:outerShdw>
                </a:effectLst>
                <a:latin typeface="Verdana" pitchFamily="34"/>
                <a:ea typeface="MS PGothic" pitchFamily="34"/>
                <a:cs typeface="ＭＳ Ｐゴシック" pitchFamily="18"/>
              </a:rPr>
              <a:t>Présentation de la solution Chorus Pro</a:t>
            </a:r>
          </a:p>
        </p:txBody>
      </p:sp>
      <p:sp>
        <p:nvSpPr>
          <p:cNvPr id="6" name="Espace réservé du texte 3"/>
          <p:cNvSpPr txBox="1"/>
          <p:nvPr/>
        </p:nvSpPr>
        <p:spPr>
          <a:xfrm>
            <a:off x="399644" y="1628800"/>
            <a:ext cx="8339399" cy="360359"/>
          </a:xfrm>
          <a:prstGeom prst="rect">
            <a:avLst/>
          </a:prstGeom>
          <a:noFill/>
          <a:ln>
            <a:noFill/>
          </a:ln>
        </p:spPr>
        <p:txBody>
          <a:bodyPr vert="horz" wrap="square" lIns="91440" tIns="45720" rIns="91440" bIns="45720" anchor="t" anchorCtr="0" compatLnSpc="0"/>
          <a:lstStyle/>
          <a:p>
            <a:pPr marL="343080" marR="0" lvl="0" indent="-343080" algn="ctr" rtl="0" hangingPunct="0">
              <a:lnSpc>
                <a:spcPct val="100000"/>
              </a:lnSpc>
              <a:spcBef>
                <a:spcPts val="400"/>
              </a:spcBef>
              <a:spcAft>
                <a:spcPts val="0"/>
              </a:spcAft>
              <a:buNone/>
              <a:tabLst/>
            </a:pP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Les </a:t>
            </a:r>
            <a:r>
              <a:rPr lang="fr-FR" sz="1800" b="0" i="0" u="none" strike="noStrike" kern="0" spc="0" baseline="0" dirty="0">
                <a:ln>
                  <a:noFill/>
                </a:ln>
                <a:solidFill>
                  <a:srgbClr val="00B050"/>
                </a:solidFill>
                <a:latin typeface="Verdana" pitchFamily="34"/>
                <a:ea typeface="ＭＳ Ｐゴシック" pitchFamily="34"/>
                <a:cs typeface="ＭＳ Ｐゴシック" pitchFamily="18"/>
              </a:rPr>
              <a:t>cinq grandes fonctionnalités</a:t>
            </a:r>
          </a:p>
        </p:txBody>
      </p:sp>
      <p:sp>
        <p:nvSpPr>
          <p:cNvPr id="8" name="Rectangle 71"/>
          <p:cNvSpPr/>
          <p:nvPr/>
        </p:nvSpPr>
        <p:spPr>
          <a:xfrm>
            <a:off x="503999" y="4968000"/>
            <a:ext cx="8280000" cy="1800000"/>
          </a:xfrm>
          <a:prstGeom prst="rect">
            <a:avLst/>
          </a:prstGeom>
          <a:noFill/>
          <a:ln>
            <a:noFill/>
            <a:prstDash val="solid"/>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Liberation Sans" pitchFamily="18"/>
              <a:ea typeface="Microsoft YaHei" pitchFamily="2"/>
              <a:cs typeface="Mangal" pitchFamily="2"/>
            </a:endParaRPr>
          </a:p>
        </p:txBody>
      </p:sp>
      <p:pic>
        <p:nvPicPr>
          <p:cNvPr id="13"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5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555304"/>
            <a:ext cx="8640960" cy="433536"/>
          </a:xfrm>
        </p:spPr>
        <p:txBody>
          <a:bodyPr>
            <a:noAutofit/>
          </a:bodyPr>
          <a:lstStyle/>
          <a:p>
            <a:r>
              <a:rPr lang="fr-FR"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facturation électronique au 1er janvier 2017</a:t>
            </a:r>
          </a:p>
        </p:txBody>
      </p:sp>
      <p:sp>
        <p:nvSpPr>
          <p:cNvPr id="3" name="Espace réservé du texte 2"/>
          <p:cNvSpPr>
            <a:spLocks noGrp="1"/>
          </p:cNvSpPr>
          <p:nvPr>
            <p:ph type="body" sz="quarter" idx="10"/>
          </p:nvPr>
        </p:nvSpPr>
        <p:spPr>
          <a:xfrm>
            <a:off x="251519" y="2348880"/>
            <a:ext cx="8640961" cy="3456384"/>
          </a:xfrm>
        </p:spPr>
        <p:txBody>
          <a:bodyPr>
            <a:normAutofit/>
          </a:bodyPr>
          <a:lstStyle/>
          <a:p>
            <a:pPr algn="just"/>
            <a:r>
              <a:rPr lang="fr-FR" sz="1600" dirty="0">
                <a:solidFill>
                  <a:srgbClr val="0055A0"/>
                </a:solidFill>
              </a:rPr>
              <a:t>L’ordonnance du 26 juin 2014, relative au développement de la facturation électronique, a inscrit la dématérialisation des factures des fournisseurs de la sphère publique (Etat, collectivités territoriales et organismes publics) dans une obligation progressive, l’Etat mettant à disposition des entreprises et des entités publiques une solution mutualisée, Chorus </a:t>
            </a:r>
            <a:r>
              <a:rPr lang="fr-FR" sz="1600" dirty="0" smtClean="0">
                <a:solidFill>
                  <a:srgbClr val="0055A0"/>
                </a:solidFill>
              </a:rPr>
              <a:t>Pro</a:t>
            </a:r>
          </a:p>
          <a:p>
            <a:pPr marL="0" indent="0" algn="just">
              <a:buNone/>
            </a:pPr>
            <a:endParaRPr lang="fr-FR" sz="1600" dirty="0">
              <a:solidFill>
                <a:srgbClr val="0055A0"/>
              </a:solidFill>
            </a:endParaRPr>
          </a:p>
          <a:p>
            <a:pPr algn="just"/>
            <a:r>
              <a:rPr lang="fr-FR" sz="1600" b="1" dirty="0">
                <a:solidFill>
                  <a:srgbClr val="0055A0"/>
                </a:solidFill>
              </a:rPr>
              <a:t>Les entités publiques et notamment </a:t>
            </a:r>
            <a:r>
              <a:rPr lang="fr-FR" sz="1600" b="1" u="sng" dirty="0" smtClean="0">
                <a:solidFill>
                  <a:srgbClr val="0055A0"/>
                </a:solidFill>
              </a:rPr>
              <a:t>toutes les collectivités </a:t>
            </a:r>
            <a:r>
              <a:rPr lang="fr-FR" sz="1600" b="1" u="sng" dirty="0" err="1" smtClean="0">
                <a:solidFill>
                  <a:srgbClr val="0055A0"/>
                </a:solidFill>
              </a:rPr>
              <a:t>loacles</a:t>
            </a:r>
            <a:r>
              <a:rPr lang="fr-FR" sz="1600" b="1" u="sng" dirty="0" smtClean="0">
                <a:solidFill>
                  <a:srgbClr val="0055A0"/>
                </a:solidFill>
              </a:rPr>
              <a:t> et établissements publics locaux </a:t>
            </a:r>
            <a:r>
              <a:rPr lang="fr-FR" sz="1600" dirty="0" smtClean="0">
                <a:solidFill>
                  <a:srgbClr val="0055A0"/>
                </a:solidFill>
              </a:rPr>
              <a:t>, </a:t>
            </a:r>
            <a:r>
              <a:rPr lang="fr-FR" sz="1600" dirty="0">
                <a:solidFill>
                  <a:srgbClr val="0055A0"/>
                </a:solidFill>
              </a:rPr>
              <a:t>ainsi</a:t>
            </a:r>
            <a:r>
              <a:rPr lang="fr-FR" sz="1600" b="1" dirty="0">
                <a:solidFill>
                  <a:srgbClr val="0055A0"/>
                </a:solidFill>
              </a:rPr>
              <a:t> </a:t>
            </a:r>
            <a:r>
              <a:rPr lang="fr-FR" sz="1600" dirty="0">
                <a:solidFill>
                  <a:srgbClr val="0055A0"/>
                </a:solidFill>
              </a:rPr>
              <a:t>que les grandes entreprises</a:t>
            </a:r>
            <a:r>
              <a:rPr lang="fr-FR" sz="1600" b="1" dirty="0">
                <a:solidFill>
                  <a:srgbClr val="0055A0"/>
                </a:solidFill>
              </a:rPr>
              <a:t> </a:t>
            </a:r>
            <a:r>
              <a:rPr lang="fr-FR" sz="1600" b="1" u="sng" dirty="0">
                <a:solidFill>
                  <a:srgbClr val="0055A0"/>
                </a:solidFill>
              </a:rPr>
              <a:t>sont concernés par cette obligation dès le 1</a:t>
            </a:r>
            <a:r>
              <a:rPr lang="fr-FR" sz="1600" b="1" u="sng" baseline="30000" dirty="0">
                <a:solidFill>
                  <a:srgbClr val="0055A0"/>
                </a:solidFill>
              </a:rPr>
              <a:t>er</a:t>
            </a:r>
            <a:r>
              <a:rPr lang="fr-FR" sz="1600" b="1" u="sng" dirty="0">
                <a:solidFill>
                  <a:srgbClr val="0055A0"/>
                </a:solidFill>
              </a:rPr>
              <a:t> janvier 2017</a:t>
            </a:r>
            <a:r>
              <a:rPr lang="fr-FR" sz="1600" b="1" dirty="0">
                <a:solidFill>
                  <a:srgbClr val="0055A0"/>
                </a:solidFill>
              </a:rPr>
              <a:t>.</a:t>
            </a:r>
            <a:r>
              <a:rPr lang="fr-FR" sz="1600" dirty="0">
                <a:solidFill>
                  <a:srgbClr val="0055A0"/>
                </a:solidFill>
              </a:rPr>
              <a:t> Toutes les factures émises par les fournisseurs de la sphère publique devront être ainsi dématérialisées d’ici 2020. Le volume global en cible est de près de 100 millions de factures par </a:t>
            </a:r>
            <a:r>
              <a:rPr lang="fr-FR" sz="1600" dirty="0" smtClean="0">
                <a:solidFill>
                  <a:srgbClr val="0055A0"/>
                </a:solidFill>
              </a:rPr>
              <a:t>an</a:t>
            </a:r>
            <a:endParaRPr lang="fr-FR" sz="1600" dirty="0">
              <a:solidFill>
                <a:srgbClr val="0055A0"/>
              </a:solidFill>
            </a:endParaRPr>
          </a:p>
          <a:p>
            <a:pPr algn="just"/>
            <a:endParaRPr lang="fr-FR" sz="1600" b="1" dirty="0" smtClean="0">
              <a:solidFill>
                <a:srgbClr val="0055A0"/>
              </a:solidFill>
            </a:endParaRPr>
          </a:p>
          <a:p>
            <a:pPr algn="just"/>
            <a:r>
              <a:rPr lang="fr-FR" sz="1600" b="1" dirty="0" smtClean="0">
                <a:solidFill>
                  <a:srgbClr val="0055A0"/>
                </a:solidFill>
              </a:rPr>
              <a:t>Quels </a:t>
            </a:r>
            <a:r>
              <a:rPr lang="fr-FR" sz="1600" b="1" dirty="0">
                <a:solidFill>
                  <a:srgbClr val="0055A0"/>
                </a:solidFill>
              </a:rPr>
              <a:t>enjeux et quelles conséquences concrètes pour les offices ? Comment préparer au mieux cette échéance pour la transformer en opportunité ? Quels seront les </a:t>
            </a:r>
            <a:r>
              <a:rPr lang="fr-FR" sz="1600" b="1" dirty="0" smtClean="0">
                <a:solidFill>
                  <a:srgbClr val="0055A0"/>
                </a:solidFill>
              </a:rPr>
              <a:t>impacts ?</a:t>
            </a:r>
            <a:endParaRPr lang="fr-FR" sz="1600" dirty="0">
              <a:solidFill>
                <a:srgbClr val="0055A0"/>
              </a:solidFill>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215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600753" y="1052736"/>
            <a:ext cx="7933704" cy="504056"/>
          </a:xfrm>
        </p:spPr>
        <p:txBody>
          <a:bodyPr>
            <a:noAutofit/>
          </a:bodyPr>
          <a:lstStyle/>
          <a:p>
            <a:pPr lvl="0">
              <a:lnSpc>
                <a:spcPct val="150000"/>
              </a:lnSpc>
              <a:spcBef>
                <a:spcPts val="0"/>
              </a:spcBef>
              <a:spcAft>
                <a:spcPts val="0"/>
              </a:spcAft>
            </a:pPr>
            <a:r>
              <a:rPr lang="fr-FR" sz="2000" kern="1200" dirty="0">
                <a:solidFill>
                  <a:srgbClr val="0055A0"/>
                </a:solidFill>
                <a:effectLst>
                  <a:outerShdw blurRad="38100" dist="38100" dir="2700000" algn="tl">
                    <a:srgbClr val="000000">
                      <a:alpha val="43137"/>
                    </a:srgbClr>
                  </a:outerShdw>
                </a:effectLst>
                <a:latin typeface="Verdana" pitchFamily="34"/>
                <a:ea typeface="MS PGothic" pitchFamily="34"/>
                <a:cs typeface="ＭＳ Ｐゴシック" pitchFamily="18"/>
              </a:rPr>
              <a:t>Présentation de la solution Chorus Pro</a:t>
            </a:r>
          </a:p>
        </p:txBody>
      </p:sp>
      <p:sp>
        <p:nvSpPr>
          <p:cNvPr id="3" name="Espace réservé du contenu 2"/>
          <p:cNvSpPr>
            <a:spLocks noGrp="1"/>
          </p:cNvSpPr>
          <p:nvPr>
            <p:ph idx="1"/>
          </p:nvPr>
        </p:nvSpPr>
        <p:spPr>
          <a:xfrm>
            <a:off x="251521" y="1988840"/>
            <a:ext cx="8640959" cy="1217094"/>
          </a:xfrm>
        </p:spPr>
        <p:txBody>
          <a:bodyPr>
            <a:normAutofit/>
          </a:bodyPr>
          <a:lstStyle/>
          <a:p>
            <a:pPr algn="just"/>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L’émetteur de la facture (le fournisseur ou l’entité publique) et le destinataire la facture (l’entité publique) </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choisissent, en totale indépendance l'un de l'autre, les modalités d’émission ou de réception des factures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qui conviennent à chacun d'entre eux.</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a:spLocks noGrp="1"/>
          </p:cNvSpPr>
          <p:nvPr>
            <p:ph type="body" sz="quarter" idx="10"/>
          </p:nvPr>
        </p:nvSpPr>
        <p:spPr>
          <a:xfrm>
            <a:off x="625153" y="1556792"/>
            <a:ext cx="7921003" cy="360363"/>
          </a:xfrm>
        </p:spPr>
        <p:txBody>
          <a:bodyPr>
            <a:normAutofit lnSpcReduction="10000"/>
          </a:bodyPr>
          <a:lstStyle/>
          <a:p>
            <a:pPr marL="0" lvl="1" indent="0" algn="ctr">
              <a:spcBef>
                <a:spcPts val="400"/>
              </a:spcBef>
              <a:spcAft>
                <a:spcPts val="0"/>
              </a:spcAft>
              <a:buNone/>
            </a:pPr>
            <a:r>
              <a:rPr lang="fr-FR" sz="1800" dirty="0">
                <a:solidFill>
                  <a:srgbClr val="00B050"/>
                </a:solidFill>
                <a:latin typeface="Verdana" pitchFamily="34"/>
                <a:ea typeface="ＭＳ Ｐゴシック" pitchFamily="34"/>
                <a:cs typeface="ＭＳ Ｐゴシック" pitchFamily="18"/>
              </a:rPr>
              <a:t>Les modalités d'accès pour l'émetteur et le </a:t>
            </a:r>
            <a:r>
              <a:rPr lang="fr-FR" sz="1800" dirty="0" smtClean="0">
                <a:solidFill>
                  <a:srgbClr val="00B050"/>
                </a:solidFill>
                <a:latin typeface="Verdana" pitchFamily="34"/>
                <a:ea typeface="ＭＳ Ｐゴシック" pitchFamily="34"/>
                <a:cs typeface="ＭＳ Ｐゴシック" pitchFamily="18"/>
              </a:rPr>
              <a:t>destinataire (1/2</a:t>
            </a:r>
            <a:r>
              <a:rPr lang="fr-FR" sz="1800" dirty="0">
                <a:solidFill>
                  <a:srgbClr val="00B050"/>
                </a:solidFill>
                <a:latin typeface="Verdana" pitchFamily="34"/>
                <a:ea typeface="ＭＳ Ｐゴシック" pitchFamily="34"/>
                <a:cs typeface="ＭＳ Ｐゴシック" pitchFamily="18"/>
              </a:rPr>
              <a:t>)</a:t>
            </a:r>
          </a:p>
          <a:p>
            <a:endParaRPr lang="fr-FR" dirty="0"/>
          </a:p>
        </p:txBody>
      </p:sp>
      <p:grpSp>
        <p:nvGrpSpPr>
          <p:cNvPr id="6" name="Groupe 5"/>
          <p:cNvGrpSpPr/>
          <p:nvPr/>
        </p:nvGrpSpPr>
        <p:grpSpPr>
          <a:xfrm>
            <a:off x="323528" y="2852936"/>
            <a:ext cx="8444127" cy="3306531"/>
            <a:chOff x="542925" y="1463673"/>
            <a:chExt cx="8241000" cy="3306531"/>
          </a:xfrm>
        </p:grpSpPr>
        <p:sp>
          <p:nvSpPr>
            <p:cNvPr id="8" name="Double flèche horizontale 7"/>
            <p:cNvSpPr/>
            <p:nvPr/>
          </p:nvSpPr>
          <p:spPr bwMode="auto">
            <a:xfrm>
              <a:off x="1764000" y="1463673"/>
              <a:ext cx="1379250" cy="396000"/>
            </a:xfrm>
            <a:prstGeom prst="leftRightArrow">
              <a:avLst/>
            </a:prstGeom>
            <a:solidFill>
              <a:schemeClr val="tx1">
                <a:lumMod val="20000"/>
                <a:lumOff val="8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algn="ctr"/>
              <a:r>
                <a:rPr lang="fr-FR" sz="1000" b="1" i="1" dirty="0" smtClean="0">
                  <a:solidFill>
                    <a:srgbClr val="0055A0"/>
                  </a:solidFill>
                </a:rPr>
                <a:t>Emission</a:t>
              </a:r>
            </a:p>
          </p:txBody>
        </p:sp>
        <p:sp>
          <p:nvSpPr>
            <p:cNvPr id="9" name="Double flèche horizontale 8"/>
            <p:cNvSpPr/>
            <p:nvPr/>
          </p:nvSpPr>
          <p:spPr bwMode="auto">
            <a:xfrm>
              <a:off x="3143250" y="1463673"/>
              <a:ext cx="1223928" cy="396000"/>
            </a:xfrm>
            <a:prstGeom prst="leftRightArrow">
              <a:avLst/>
            </a:prstGeom>
            <a:solidFill>
              <a:schemeClr val="tx1">
                <a:lumMod val="40000"/>
                <a:lumOff val="6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algn="ctr"/>
              <a:r>
                <a:rPr lang="fr-FR" sz="1000" b="1" i="1" dirty="0" smtClean="0">
                  <a:solidFill>
                    <a:schemeClr val="bg1"/>
                  </a:solidFill>
                </a:rPr>
                <a:t>Contrôle</a:t>
              </a:r>
            </a:p>
          </p:txBody>
        </p:sp>
        <p:sp>
          <p:nvSpPr>
            <p:cNvPr id="10" name="Double flèche horizontale 9"/>
            <p:cNvSpPr/>
            <p:nvPr/>
          </p:nvSpPr>
          <p:spPr bwMode="auto">
            <a:xfrm>
              <a:off x="4367178" y="1463673"/>
              <a:ext cx="1545226" cy="396000"/>
            </a:xfrm>
            <a:prstGeom prst="leftRightArrow">
              <a:avLst/>
            </a:prstGeom>
            <a:solidFill>
              <a:schemeClr val="tx1">
                <a:lumMod val="60000"/>
                <a:lumOff val="4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algn="ctr"/>
              <a:r>
                <a:rPr lang="fr-FR" sz="1000" b="1" i="1" dirty="0" smtClean="0">
                  <a:solidFill>
                    <a:schemeClr val="bg1"/>
                  </a:solidFill>
                </a:rPr>
                <a:t>Flux pivot</a:t>
              </a:r>
            </a:p>
          </p:txBody>
        </p:sp>
        <p:sp>
          <p:nvSpPr>
            <p:cNvPr id="11" name="Double flèche horizontale 10"/>
            <p:cNvSpPr/>
            <p:nvPr/>
          </p:nvSpPr>
          <p:spPr bwMode="auto">
            <a:xfrm>
              <a:off x="5912404" y="1463673"/>
              <a:ext cx="1588677" cy="396000"/>
            </a:xfrm>
            <a:prstGeom prst="leftRightArrow">
              <a:avLst/>
            </a:prstGeom>
            <a:solidFill>
              <a:srgbClr val="0070C0"/>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algn="ctr"/>
              <a:r>
                <a:rPr lang="fr-FR" sz="1000" b="1" i="1" dirty="0" smtClean="0">
                  <a:solidFill>
                    <a:schemeClr val="bg1"/>
                  </a:solidFill>
                </a:rPr>
                <a:t>Réception</a:t>
              </a:r>
            </a:p>
          </p:txBody>
        </p:sp>
        <p:sp>
          <p:nvSpPr>
            <p:cNvPr id="14" name="Flèche gauche 13"/>
            <p:cNvSpPr/>
            <p:nvPr/>
          </p:nvSpPr>
          <p:spPr bwMode="auto">
            <a:xfrm>
              <a:off x="2825000" y="4374204"/>
              <a:ext cx="3676850" cy="396000"/>
            </a:xfrm>
            <a:prstGeom prst="leftArrow">
              <a:avLst/>
            </a:prstGeom>
            <a:solidFill>
              <a:schemeClr val="bg1">
                <a:lumMod val="85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algn="ctr"/>
              <a:r>
                <a:rPr lang="fr-FR" sz="1000" b="1" i="1" dirty="0" smtClean="0">
                  <a:solidFill>
                    <a:srgbClr val="0055A0"/>
                  </a:solidFill>
                </a:rPr>
                <a:t>Cycle de vie</a:t>
              </a:r>
            </a:p>
          </p:txBody>
        </p:sp>
        <p:pic>
          <p:nvPicPr>
            <p:cNvPr id="15" name="Picture 28" descr="E:\97. KPI\8. Capi FX\Bibliothèque de schémas\People\Busts\Image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6906" y="2655887"/>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E:\97. KPI\8. Capi FX\Bibliothèque de schémas\People\Busts\Image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781" y="2655887"/>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3295650" y="2028825"/>
              <a:ext cx="2616754" cy="2105025"/>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algn="ctr"/>
              <a:r>
                <a:rPr lang="fr-FR" sz="1800" b="1" dirty="0" smtClean="0">
                  <a:solidFill>
                    <a:srgbClr val="284F92"/>
                  </a:solidFill>
                </a:rPr>
                <a:t>CPP 2017</a:t>
              </a:r>
            </a:p>
          </p:txBody>
        </p:sp>
        <p:sp>
          <p:nvSpPr>
            <p:cNvPr id="18" name="Flèche droite 17"/>
            <p:cNvSpPr/>
            <p:nvPr/>
          </p:nvSpPr>
          <p:spPr bwMode="auto">
            <a:xfrm>
              <a:off x="1764000" y="2402666"/>
              <a:ext cx="1531650" cy="550247"/>
            </a:xfrm>
            <a:prstGeom prst="rightArrow">
              <a:avLst/>
            </a:prstGeom>
            <a:solidFill>
              <a:schemeClr val="tx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rgbClr val="0055A0"/>
                  </a:solidFill>
                </a:rPr>
                <a:t>Portail</a:t>
              </a:r>
            </a:p>
          </p:txBody>
        </p:sp>
        <p:sp>
          <p:nvSpPr>
            <p:cNvPr id="19" name="Flèche droite 18"/>
            <p:cNvSpPr/>
            <p:nvPr/>
          </p:nvSpPr>
          <p:spPr bwMode="auto">
            <a:xfrm>
              <a:off x="1764000" y="2987821"/>
              <a:ext cx="1531650" cy="550247"/>
            </a:xfrm>
            <a:prstGeom prst="rightArrow">
              <a:avLst/>
            </a:prstGeom>
            <a:solidFill>
              <a:schemeClr val="tx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rgbClr val="0055A0"/>
                  </a:solidFill>
                </a:rPr>
                <a:t>Service</a:t>
              </a:r>
            </a:p>
          </p:txBody>
        </p:sp>
        <p:sp>
          <p:nvSpPr>
            <p:cNvPr id="20" name="Flèche droite 19"/>
            <p:cNvSpPr/>
            <p:nvPr/>
          </p:nvSpPr>
          <p:spPr bwMode="auto">
            <a:xfrm>
              <a:off x="1764000" y="3572976"/>
              <a:ext cx="1531650" cy="550247"/>
            </a:xfrm>
            <a:prstGeom prst="rightArrow">
              <a:avLst/>
            </a:prstGeom>
            <a:solidFill>
              <a:schemeClr val="tx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rgbClr val="0055A0"/>
                  </a:solidFill>
                </a:rPr>
                <a:t>EDI</a:t>
              </a:r>
            </a:p>
          </p:txBody>
        </p:sp>
        <p:pic>
          <p:nvPicPr>
            <p:cNvPr id="21" name="Picture 26" descr="Cofig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530" y="2514599"/>
              <a:ext cx="1247776" cy="124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lèche courbée vers le bas 21"/>
            <p:cNvSpPr/>
            <p:nvPr/>
          </p:nvSpPr>
          <p:spPr bwMode="auto">
            <a:xfrm rot="16200000">
              <a:off x="3610530" y="2746884"/>
              <a:ext cx="684000" cy="288121"/>
            </a:xfrm>
            <a:prstGeom prst="curvedDownArrow">
              <a:avLst/>
            </a:prstGeom>
            <a:solidFill>
              <a:schemeClr val="tx1">
                <a:lumMod val="40000"/>
                <a:lumOff val="6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algn="ctr"/>
              <a:endParaRPr lang="fr-FR" smtClean="0">
                <a:solidFill>
                  <a:srgbClr val="284F92"/>
                </a:solidFill>
              </a:endParaRPr>
            </a:p>
          </p:txBody>
        </p:sp>
        <p:sp>
          <p:nvSpPr>
            <p:cNvPr id="23" name="Flèche courbée vers le bas 22"/>
            <p:cNvSpPr/>
            <p:nvPr/>
          </p:nvSpPr>
          <p:spPr bwMode="auto">
            <a:xfrm rot="5400000">
              <a:off x="4907334" y="3261080"/>
              <a:ext cx="684000" cy="288000"/>
            </a:xfrm>
            <a:prstGeom prst="curvedDownArrow">
              <a:avLst/>
            </a:prstGeom>
            <a:solidFill>
              <a:schemeClr val="tx1">
                <a:lumMod val="60000"/>
                <a:lumOff val="40000"/>
              </a:schemeClr>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algn="ctr"/>
              <a:endParaRPr lang="fr-FR" smtClean="0">
                <a:solidFill>
                  <a:srgbClr val="284F92"/>
                </a:solidFill>
              </a:endParaRPr>
            </a:p>
          </p:txBody>
        </p:sp>
        <p:sp>
          <p:nvSpPr>
            <p:cNvPr id="24" name="ZoneTexte 23"/>
            <p:cNvSpPr txBox="1"/>
            <p:nvPr/>
          </p:nvSpPr>
          <p:spPr>
            <a:xfrm>
              <a:off x="2148825" y="2854951"/>
              <a:ext cx="762000" cy="230832"/>
            </a:xfrm>
            <a:prstGeom prst="rect">
              <a:avLst/>
            </a:prstGeom>
            <a:noFill/>
          </p:spPr>
          <p:txBody>
            <a:bodyPr wrap="square" rtlCol="0">
              <a:spAutoFit/>
            </a:bodyPr>
            <a:lstStyle/>
            <a:p>
              <a:r>
                <a:rPr lang="fr-FR" sz="900" b="1" i="1" dirty="0">
                  <a:solidFill>
                    <a:srgbClr val="000000">
                      <a:lumMod val="50000"/>
                      <a:lumOff val="50000"/>
                    </a:srgbClr>
                  </a:solidFill>
                </a:rPr>
                <a:t>e</a:t>
              </a:r>
              <a:r>
                <a:rPr lang="fr-FR" sz="900" b="1" i="1" dirty="0" smtClean="0">
                  <a:solidFill>
                    <a:srgbClr val="000000">
                      <a:lumMod val="50000"/>
                      <a:lumOff val="50000"/>
                    </a:srgbClr>
                  </a:solidFill>
                </a:rPr>
                <a:t>t / ou</a:t>
              </a:r>
              <a:endParaRPr lang="fr-FR" sz="900" b="1" i="1" dirty="0">
                <a:solidFill>
                  <a:srgbClr val="000000">
                    <a:lumMod val="50000"/>
                    <a:lumOff val="50000"/>
                  </a:srgbClr>
                </a:solidFill>
              </a:endParaRPr>
            </a:p>
          </p:txBody>
        </p:sp>
        <p:sp>
          <p:nvSpPr>
            <p:cNvPr id="25" name="ZoneTexte 24"/>
            <p:cNvSpPr txBox="1"/>
            <p:nvPr/>
          </p:nvSpPr>
          <p:spPr>
            <a:xfrm>
              <a:off x="2148825" y="3440106"/>
              <a:ext cx="762000" cy="230832"/>
            </a:xfrm>
            <a:prstGeom prst="rect">
              <a:avLst/>
            </a:prstGeom>
            <a:noFill/>
          </p:spPr>
          <p:txBody>
            <a:bodyPr wrap="square" rtlCol="0">
              <a:spAutoFit/>
            </a:bodyPr>
            <a:lstStyle/>
            <a:p>
              <a:r>
                <a:rPr lang="fr-FR" sz="900" b="1" i="1" dirty="0">
                  <a:solidFill>
                    <a:srgbClr val="000000">
                      <a:lumMod val="50000"/>
                      <a:lumOff val="50000"/>
                    </a:srgbClr>
                  </a:solidFill>
                </a:rPr>
                <a:t>e</a:t>
              </a:r>
              <a:r>
                <a:rPr lang="fr-FR" sz="900" b="1" i="1" dirty="0" smtClean="0">
                  <a:solidFill>
                    <a:srgbClr val="000000">
                      <a:lumMod val="50000"/>
                      <a:lumOff val="50000"/>
                    </a:srgbClr>
                  </a:solidFill>
                </a:rPr>
                <a:t>t / ou</a:t>
              </a:r>
              <a:endParaRPr lang="fr-FR" sz="900" b="1" i="1" dirty="0">
                <a:solidFill>
                  <a:srgbClr val="000000">
                    <a:lumMod val="50000"/>
                    <a:lumOff val="50000"/>
                  </a:srgbClr>
                </a:solidFill>
              </a:endParaRPr>
            </a:p>
          </p:txBody>
        </p:sp>
        <p:sp>
          <p:nvSpPr>
            <p:cNvPr id="26" name="ZoneTexte 25"/>
            <p:cNvSpPr txBox="1"/>
            <p:nvPr/>
          </p:nvSpPr>
          <p:spPr>
            <a:xfrm>
              <a:off x="542925" y="3499488"/>
              <a:ext cx="1240125" cy="507831"/>
            </a:xfrm>
            <a:prstGeom prst="rect">
              <a:avLst/>
            </a:prstGeom>
            <a:noFill/>
          </p:spPr>
          <p:txBody>
            <a:bodyPr wrap="square" rtlCol="0">
              <a:spAutoFit/>
            </a:bodyPr>
            <a:lstStyle/>
            <a:p>
              <a:pPr algn="ctr"/>
              <a:r>
                <a:rPr lang="fr-FR" sz="900" b="1" i="1" dirty="0" smtClean="0">
                  <a:solidFill>
                    <a:srgbClr val="000000">
                      <a:lumMod val="50000"/>
                      <a:lumOff val="50000"/>
                    </a:srgbClr>
                  </a:solidFill>
                </a:rPr>
                <a:t>Fournisseurs (privés ou publics)</a:t>
              </a:r>
              <a:endParaRPr lang="fr-FR" sz="900" b="1" i="1" dirty="0">
                <a:solidFill>
                  <a:srgbClr val="000000">
                    <a:lumMod val="50000"/>
                    <a:lumOff val="50000"/>
                  </a:srgbClr>
                </a:solidFill>
              </a:endParaRPr>
            </a:p>
          </p:txBody>
        </p:sp>
        <p:sp>
          <p:nvSpPr>
            <p:cNvPr id="27" name="ZoneTexte 26"/>
            <p:cNvSpPr txBox="1"/>
            <p:nvPr/>
          </p:nvSpPr>
          <p:spPr>
            <a:xfrm>
              <a:off x="7543800" y="3499488"/>
              <a:ext cx="1240125" cy="369332"/>
            </a:xfrm>
            <a:prstGeom prst="rect">
              <a:avLst/>
            </a:prstGeom>
            <a:noFill/>
          </p:spPr>
          <p:txBody>
            <a:bodyPr wrap="square" rtlCol="0">
              <a:spAutoFit/>
            </a:bodyPr>
            <a:lstStyle/>
            <a:p>
              <a:pPr algn="ctr"/>
              <a:r>
                <a:rPr lang="fr-FR" sz="900" b="1" i="1" dirty="0" smtClean="0">
                  <a:solidFill>
                    <a:srgbClr val="000000">
                      <a:lumMod val="50000"/>
                      <a:lumOff val="50000"/>
                    </a:srgbClr>
                  </a:solidFill>
                </a:rPr>
                <a:t>Personnes publiques</a:t>
              </a:r>
              <a:endParaRPr lang="fr-FR" sz="900" b="1" i="1" dirty="0">
                <a:solidFill>
                  <a:srgbClr val="000000">
                    <a:lumMod val="50000"/>
                    <a:lumOff val="50000"/>
                  </a:srgbClr>
                </a:solidFill>
              </a:endParaRPr>
            </a:p>
          </p:txBody>
        </p:sp>
        <p:sp>
          <p:nvSpPr>
            <p:cNvPr id="28" name="Flèche droite 27"/>
            <p:cNvSpPr/>
            <p:nvPr/>
          </p:nvSpPr>
          <p:spPr bwMode="auto">
            <a:xfrm>
              <a:off x="5969431" y="2402666"/>
              <a:ext cx="1531650" cy="550247"/>
            </a:xfrm>
            <a:prstGeom prst="rightArrow">
              <a:avLst/>
            </a:prstGeom>
            <a:solidFill>
              <a:srgbClr val="0070C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chemeClr val="bg1"/>
                  </a:solidFill>
                </a:rPr>
                <a:t>Portail</a:t>
              </a:r>
            </a:p>
          </p:txBody>
        </p:sp>
        <p:sp>
          <p:nvSpPr>
            <p:cNvPr id="29" name="Flèche droite 28"/>
            <p:cNvSpPr/>
            <p:nvPr/>
          </p:nvSpPr>
          <p:spPr bwMode="auto">
            <a:xfrm>
              <a:off x="5969431" y="2987821"/>
              <a:ext cx="1531650" cy="550247"/>
            </a:xfrm>
            <a:prstGeom prst="rightArrow">
              <a:avLst/>
            </a:prstGeom>
            <a:solidFill>
              <a:srgbClr val="0070C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chemeClr val="bg1"/>
                  </a:solidFill>
                </a:rPr>
                <a:t>Service</a:t>
              </a:r>
            </a:p>
          </p:txBody>
        </p:sp>
        <p:sp>
          <p:nvSpPr>
            <p:cNvPr id="30" name="Flèche droite 29"/>
            <p:cNvSpPr/>
            <p:nvPr/>
          </p:nvSpPr>
          <p:spPr bwMode="auto">
            <a:xfrm>
              <a:off x="5969431" y="3572976"/>
              <a:ext cx="1531650" cy="550247"/>
            </a:xfrm>
            <a:prstGeom prst="rightArrow">
              <a:avLst/>
            </a:prstGeom>
            <a:solidFill>
              <a:srgbClr val="0070C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a:r>
                <a:rPr lang="fr-FR" sz="1200" b="1" dirty="0" smtClean="0">
                  <a:solidFill>
                    <a:schemeClr val="bg1"/>
                  </a:solidFill>
                </a:rPr>
                <a:t>EDI</a:t>
              </a:r>
            </a:p>
          </p:txBody>
        </p:sp>
        <p:sp>
          <p:nvSpPr>
            <p:cNvPr id="31" name="ZoneTexte 30"/>
            <p:cNvSpPr txBox="1"/>
            <p:nvPr/>
          </p:nvSpPr>
          <p:spPr>
            <a:xfrm>
              <a:off x="6354256" y="2854951"/>
              <a:ext cx="762000" cy="230832"/>
            </a:xfrm>
            <a:prstGeom prst="rect">
              <a:avLst/>
            </a:prstGeom>
            <a:noFill/>
          </p:spPr>
          <p:txBody>
            <a:bodyPr wrap="square" rtlCol="0">
              <a:spAutoFit/>
            </a:bodyPr>
            <a:lstStyle/>
            <a:p>
              <a:r>
                <a:rPr lang="fr-FR" sz="900" b="1" i="1" dirty="0">
                  <a:solidFill>
                    <a:srgbClr val="000000">
                      <a:lumMod val="50000"/>
                      <a:lumOff val="50000"/>
                    </a:srgbClr>
                  </a:solidFill>
                </a:rPr>
                <a:t>e</a:t>
              </a:r>
              <a:r>
                <a:rPr lang="fr-FR" sz="900" b="1" i="1" dirty="0" smtClean="0">
                  <a:solidFill>
                    <a:srgbClr val="000000">
                      <a:lumMod val="50000"/>
                      <a:lumOff val="50000"/>
                    </a:srgbClr>
                  </a:solidFill>
                </a:rPr>
                <a:t>t / ou</a:t>
              </a:r>
              <a:endParaRPr lang="fr-FR" sz="900" b="1" i="1" dirty="0">
                <a:solidFill>
                  <a:srgbClr val="000000">
                    <a:lumMod val="50000"/>
                    <a:lumOff val="50000"/>
                  </a:srgbClr>
                </a:solidFill>
              </a:endParaRPr>
            </a:p>
          </p:txBody>
        </p:sp>
        <p:sp>
          <p:nvSpPr>
            <p:cNvPr id="32" name="ZoneTexte 31"/>
            <p:cNvSpPr txBox="1"/>
            <p:nvPr/>
          </p:nvSpPr>
          <p:spPr>
            <a:xfrm>
              <a:off x="6354256" y="3440106"/>
              <a:ext cx="762000" cy="230832"/>
            </a:xfrm>
            <a:prstGeom prst="rect">
              <a:avLst/>
            </a:prstGeom>
            <a:noFill/>
          </p:spPr>
          <p:txBody>
            <a:bodyPr wrap="square" rtlCol="0">
              <a:spAutoFit/>
            </a:bodyPr>
            <a:lstStyle/>
            <a:p>
              <a:r>
                <a:rPr lang="fr-FR" sz="900" b="1" i="1" dirty="0">
                  <a:solidFill>
                    <a:srgbClr val="000000">
                      <a:lumMod val="50000"/>
                      <a:lumOff val="50000"/>
                    </a:srgbClr>
                  </a:solidFill>
                </a:rPr>
                <a:t>e</a:t>
              </a:r>
              <a:r>
                <a:rPr lang="fr-FR" sz="900" b="1" i="1" dirty="0" smtClean="0">
                  <a:solidFill>
                    <a:srgbClr val="000000">
                      <a:lumMod val="50000"/>
                      <a:lumOff val="50000"/>
                    </a:srgbClr>
                  </a:solidFill>
                </a:rPr>
                <a:t>t / ou</a:t>
              </a:r>
              <a:endParaRPr lang="fr-FR" sz="900" b="1" i="1" dirty="0">
                <a:solidFill>
                  <a:srgbClr val="000000">
                    <a:lumMod val="50000"/>
                    <a:lumOff val="50000"/>
                  </a:srgbClr>
                </a:solidFill>
              </a:endParaRPr>
            </a:p>
          </p:txBody>
        </p:sp>
      </p:grpSp>
      <p:pic>
        <p:nvPicPr>
          <p:cNvPr id="33" name="c8fd19b5-35c3-45ce-9ada-b95bd2310017" descr="50FDA67E-4F3A-4E1E-8222-B9B2FCAC4D6F@loc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8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1"/>
          <p:cNvSpPr/>
          <p:nvPr/>
        </p:nvSpPr>
        <p:spPr>
          <a:xfrm>
            <a:off x="253485" y="1772816"/>
            <a:ext cx="8640960" cy="497572"/>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300" b="0" i="0" u="none" strike="noStrike" kern="1200" spc="0" baseline="0" dirty="0">
                <a:ln>
                  <a:noFill/>
                </a:ln>
                <a:solidFill>
                  <a:srgbClr val="284F92"/>
                </a:solidFill>
                <a:latin typeface="Verdana" pitchFamily="34"/>
                <a:ea typeface="ＭＳ Ｐゴシック" pitchFamily="34"/>
                <a:cs typeface="Mangal" pitchFamily="2"/>
              </a:rPr>
              <a:t>Avantages/inconvénients à prendre en compte pour le choix du mode d'accès en émission et en réception </a:t>
            </a:r>
            <a:r>
              <a:rPr lang="fr-FR" sz="1300" b="0" i="0" u="none" strike="noStrike" kern="1200" spc="0" baseline="0" dirty="0" smtClean="0">
                <a:ln>
                  <a:noFill/>
                </a:ln>
                <a:solidFill>
                  <a:srgbClr val="284F92"/>
                </a:solidFill>
                <a:latin typeface="Verdana" pitchFamily="34"/>
                <a:ea typeface="ＭＳ Ｐゴシック" pitchFamily="34"/>
                <a:cs typeface="Mangal" pitchFamily="2"/>
              </a:rPr>
              <a:t>:</a:t>
            </a:r>
          </a:p>
        </p:txBody>
      </p:sp>
      <p:sp>
        <p:nvSpPr>
          <p:cNvPr id="12" name="Rectangle 25"/>
          <p:cNvSpPr/>
          <p:nvPr/>
        </p:nvSpPr>
        <p:spPr>
          <a:xfrm>
            <a:off x="2843808" y="2204864"/>
            <a:ext cx="3456384" cy="216024"/>
          </a:xfrm>
          <a:prstGeom prst="rect">
            <a:avLst/>
          </a:prstGeom>
          <a:solidFill>
            <a:srgbClr val="0055A0"/>
          </a:solidFill>
          <a:ln w="9360">
            <a:solidFill>
              <a:srgbClr val="668FD5"/>
            </a:solidFill>
            <a:prstDash val="solid"/>
            <a:roun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r>
              <a:rPr lang="fr-FR" sz="1400" b="1" i="0" u="none" strike="noStrike" kern="1200" spc="0" baseline="0" dirty="0">
                <a:ln>
                  <a:noFill/>
                </a:ln>
                <a:solidFill>
                  <a:srgbClr val="FFFFFF"/>
                </a:solidFill>
                <a:latin typeface="Verdana" pitchFamily="34"/>
                <a:ea typeface="MS PGothic" pitchFamily="34"/>
                <a:cs typeface="Mangal" pitchFamily="2"/>
              </a:rPr>
              <a:t>MODES AUTOMATISES</a:t>
            </a:r>
          </a:p>
        </p:txBody>
      </p:sp>
      <p:sp>
        <p:nvSpPr>
          <p:cNvPr id="14" name="Title 1"/>
          <p:cNvSpPr txBox="1"/>
          <p:nvPr/>
        </p:nvSpPr>
        <p:spPr>
          <a:xfrm>
            <a:off x="314552" y="1052736"/>
            <a:ext cx="8473320" cy="445679"/>
          </a:xfrm>
          <a:prstGeom prst="rect">
            <a:avLst/>
          </a:prstGeom>
          <a:noFill/>
          <a:ln>
            <a:noFill/>
          </a:ln>
        </p:spPr>
        <p:txBody>
          <a:bodyPr vert="horz" wrap="square" lIns="91440" tIns="45720" rIns="91440" bIns="45720" anchor="ctr" anchorCtr="0" compatLnSpc="0"/>
          <a:lstStyle/>
          <a:p>
            <a:pPr lvl="0" algn="ctr" hangingPunct="0">
              <a:lnSpc>
                <a:spcPct val="150000"/>
              </a:lnSpc>
              <a:spcBef>
                <a:spcPts val="0"/>
              </a:spcBef>
              <a:spcAft>
                <a:spcPts val="0"/>
              </a:spcAft>
            </a:pPr>
            <a:r>
              <a:rPr lang="fr-FR" sz="2000" b="1" dirty="0">
                <a:solidFill>
                  <a:srgbClr val="284F92"/>
                </a:solidFill>
                <a:effectLst>
                  <a:outerShdw blurRad="38100" dist="38100" dir="2700000" algn="tl">
                    <a:srgbClr val="000000">
                      <a:alpha val="43137"/>
                    </a:srgbClr>
                  </a:outerShdw>
                </a:effectLst>
                <a:latin typeface="Verdana" pitchFamily="34"/>
                <a:ea typeface="MS PGothic" pitchFamily="34"/>
                <a:cs typeface="ＭＳ Ｐゴシック" pitchFamily="18"/>
              </a:rPr>
              <a:t>Présentation de la solution Chorus Pro</a:t>
            </a:r>
          </a:p>
        </p:txBody>
      </p:sp>
      <p:sp>
        <p:nvSpPr>
          <p:cNvPr id="16" name="Espace réservé du texte 3"/>
          <p:cNvSpPr txBox="1"/>
          <p:nvPr/>
        </p:nvSpPr>
        <p:spPr>
          <a:xfrm>
            <a:off x="489513" y="1484784"/>
            <a:ext cx="8123399" cy="360359"/>
          </a:xfrm>
          <a:prstGeom prst="rect">
            <a:avLst/>
          </a:prstGeom>
          <a:noFill/>
          <a:ln>
            <a:noFill/>
          </a:ln>
        </p:spPr>
        <p:txBody>
          <a:bodyPr vert="horz" wrap="square" lIns="91440" tIns="45720" rIns="91440" bIns="45720" anchor="t" anchorCtr="0" compatLnSpc="0"/>
          <a:lstStyle/>
          <a:p>
            <a:pPr marL="0" marR="0" lvl="1" indent="0" algn="ctr" rtl="0" hangingPunct="0">
              <a:lnSpc>
                <a:spcPct val="100000"/>
              </a:lnSpc>
              <a:spcBef>
                <a:spcPts val="400"/>
              </a:spcBef>
              <a:spcAft>
                <a:spcPts val="0"/>
              </a:spcAft>
              <a:buNone/>
              <a:tabLst/>
            </a:pPr>
            <a:r>
              <a:rPr lang="fr-FR" sz="1800" b="0" i="0" u="none" strike="noStrike" kern="0" spc="0" baseline="0" dirty="0">
                <a:ln>
                  <a:noFill/>
                </a:ln>
                <a:solidFill>
                  <a:srgbClr val="00B050"/>
                </a:solidFill>
                <a:latin typeface="Verdana" pitchFamily="34"/>
                <a:ea typeface="ＭＳ Ｐゴシック" pitchFamily="34"/>
                <a:cs typeface="ＭＳ Ｐゴシック" pitchFamily="18"/>
              </a:rPr>
              <a:t>Les modalités d'accès pour l'émetteur et le </a:t>
            </a: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destinataire </a:t>
            </a:r>
            <a:r>
              <a:rPr lang="fr-FR" sz="1800" b="0" i="0" u="none" strike="noStrike" kern="0" spc="0" baseline="0" dirty="0">
                <a:ln>
                  <a:noFill/>
                </a:ln>
                <a:solidFill>
                  <a:srgbClr val="00B050"/>
                </a:solidFill>
                <a:latin typeface="Verdana" pitchFamily="34"/>
                <a:ea typeface="ＭＳ Ｐゴシック" pitchFamily="34"/>
                <a:cs typeface="ＭＳ Ｐゴシック" pitchFamily="18"/>
              </a:rPr>
              <a:t>(2/2)</a:t>
            </a:r>
          </a:p>
        </p:txBody>
      </p:sp>
      <p:pic>
        <p:nvPicPr>
          <p:cNvPr id="18"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8" y="26638"/>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au 14"/>
          <p:cNvGraphicFramePr>
            <a:graphicFrameLocks noGrp="1"/>
          </p:cNvGraphicFramePr>
          <p:nvPr>
            <p:extLst>
              <p:ext uri="{D42A27DB-BD31-4B8C-83A1-F6EECF244321}">
                <p14:modId xmlns:p14="http://schemas.microsoft.com/office/powerpoint/2010/main" val="269903353"/>
              </p:ext>
            </p:extLst>
          </p:nvPr>
        </p:nvGraphicFramePr>
        <p:xfrm>
          <a:off x="434829" y="2564904"/>
          <a:ext cx="8208000" cy="3520440"/>
        </p:xfrm>
        <a:graphic>
          <a:graphicData uri="http://schemas.openxmlformats.org/drawingml/2006/table">
            <a:tbl>
              <a:tblPr firstRow="1" bandRow="1">
                <a:tableStyleId>{5C22544A-7EE6-4342-B048-85BDC9FD1C3A}</a:tableStyleId>
              </a:tblPr>
              <a:tblGrid>
                <a:gridCol w="2736000"/>
                <a:gridCol w="2736000"/>
                <a:gridCol w="2736000"/>
              </a:tblGrid>
              <a:tr h="221313">
                <a:tc>
                  <a:txBody>
                    <a:bodyPr/>
                    <a:lstStyle/>
                    <a:p>
                      <a:pPr algn="ctr"/>
                      <a:r>
                        <a:rPr lang="fr-FR" sz="1200" dirty="0" smtClean="0">
                          <a:latin typeface="Verdana" panose="020B0604030504040204" pitchFamily="34" charset="0"/>
                          <a:ea typeface="Verdana" panose="020B0604030504040204" pitchFamily="34" charset="0"/>
                          <a:cs typeface="Verdana" panose="020B0604030504040204" pitchFamily="34" charset="0"/>
                        </a:rPr>
                        <a:t>MODE PORTAIL</a:t>
                      </a:r>
                      <a:endParaRPr lang="fr-FR"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fr-FR" sz="1200" dirty="0" smtClean="0">
                          <a:latin typeface="Verdana" panose="020B0604030504040204" pitchFamily="34" charset="0"/>
                          <a:ea typeface="Verdana" panose="020B0604030504040204" pitchFamily="34" charset="0"/>
                          <a:cs typeface="Verdana" panose="020B0604030504040204" pitchFamily="34" charset="0"/>
                        </a:rPr>
                        <a:t>MODE SERVICE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0" u="none" strike="noStrike" kern="1200" spc="0" baseline="0" dirty="0" smtClean="0">
                          <a:ln>
                            <a:noFill/>
                          </a:ln>
                          <a:solidFill>
                            <a:srgbClr val="FFFFFF"/>
                          </a:solidFill>
                          <a:latin typeface="Verdana" pitchFamily="34"/>
                          <a:ea typeface="MS PGothic" pitchFamily="34"/>
                          <a:cs typeface="Mangal" pitchFamily="2"/>
                        </a:rPr>
                        <a:t>MODE EDI</a:t>
                      </a:r>
                      <a:endParaRPr lang="fr-FR" sz="1000" b="1" i="0" u="none" strike="noStrike" kern="1200" dirty="0" smtClean="0">
                        <a:ln>
                          <a:noFill/>
                        </a:ln>
                        <a:solidFill>
                          <a:srgbClr val="FFFFFF"/>
                        </a:solidFill>
                        <a:latin typeface="Verdana" pitchFamily="34"/>
                        <a:ea typeface="MS PGothic" pitchFamily="34"/>
                        <a:cs typeface="Mangal" pitchFamily="2"/>
                      </a:endParaRPr>
                    </a:p>
                  </a:txBody>
                  <a:tcPr anchor="ctr">
                    <a:lnL w="571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749032">
                <a:tc>
                  <a:txBody>
                    <a:bodyPr/>
                    <a:lstStyle/>
                    <a:p>
                      <a:pPr algn="ctr"/>
                      <a:r>
                        <a:rPr lang="fr-FR" sz="1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Avantages</a:t>
                      </a:r>
                      <a:endParaRPr lang="fr-FR" sz="11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fr-FR" sz="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Il n’y a pas de démarche à mettre en œuvre pour dématérialiser les factures. La facture est émise ou réceptionnée depuis le portail Chorus Pro</a:t>
                      </a:r>
                      <a:endPar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Avantages</a:t>
                      </a:r>
                      <a:endParaRPr lang="fr-FR" sz="11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fr-FR" sz="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L'émission et la réception</a:t>
                      </a:r>
                      <a:b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des factures est entièrement automatisée et ne requiert</a:t>
                      </a:r>
                      <a:b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pas d’intervention manuelle</a:t>
                      </a:r>
                    </a:p>
                    <a:p>
                      <a:pPr algn="ctr"/>
                      <a:endParaRPr lang="fr-FR" sz="6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Les factures sont reçues</a:t>
                      </a:r>
                      <a:b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fr-FR" sz="11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au format normalisé</a:t>
                      </a:r>
                      <a:endPar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sz="1200" b="1" i="0" u="none" strike="noStrike" kern="1200" spc="0" baseline="0" dirty="0" smtClean="0">
                          <a:ln>
                            <a:noFill/>
                          </a:ln>
                          <a:solidFill>
                            <a:schemeClr val="accent1">
                              <a:lumMod val="75000"/>
                            </a:schemeClr>
                          </a:solidFill>
                          <a:latin typeface="Verdana" pitchFamily="34"/>
                          <a:ea typeface="MS PGothic" pitchFamily="34"/>
                          <a:cs typeface="Mangal" pitchFamily="2"/>
                        </a:rPr>
                        <a:t>Avantages</a:t>
                      </a:r>
                      <a:endParaRPr lang="fr-FR" sz="1100" b="1" i="0" u="none" strike="noStrike" kern="1200" spc="0" baseline="0" dirty="0" smtClean="0">
                        <a:ln>
                          <a:noFill/>
                        </a:ln>
                        <a:solidFill>
                          <a:schemeClr val="accent1">
                            <a:lumMod val="75000"/>
                          </a:schemeClr>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endParaRPr lang="fr-FR" sz="800" b="1" i="0" u="none" strike="noStrike" kern="1200" spc="0" baseline="0" dirty="0" smtClean="0">
                        <a:ln>
                          <a:noFill/>
                        </a:ln>
                        <a:solidFill>
                          <a:schemeClr val="accent1">
                            <a:lumMod val="75000"/>
                          </a:schemeClr>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t>L'émission et la réception</a:t>
                      </a:r>
                      <a:b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br>
                      <a: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t>des factures est entièrement automatisée et ne requiert</a:t>
                      </a:r>
                      <a:b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br>
                      <a: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t>pas d’intervention manuelle</a:t>
                      </a:r>
                    </a:p>
                    <a:p>
                      <a:pPr marL="0" marR="0" lvl="0" indent="0" algn="ctr" rtl="0" hangingPunct="1">
                        <a:lnSpc>
                          <a:spcPct val="100000"/>
                        </a:lnSpc>
                        <a:spcBef>
                          <a:spcPts val="0"/>
                        </a:spcBef>
                        <a:spcAft>
                          <a:spcPts val="0"/>
                        </a:spcAft>
                        <a:buNone/>
                        <a:tabLst/>
                      </a:pPr>
                      <a:endParaRPr lang="fr-FR" sz="600" b="0" i="0" u="none" strike="noStrike" kern="1200" spc="0" baseline="0" dirty="0" smtClean="0">
                        <a:ln>
                          <a:noFill/>
                        </a:ln>
                        <a:solidFill>
                          <a:schemeClr val="accent1">
                            <a:lumMod val="75000"/>
                          </a:schemeClr>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t>Les factures sont reçues</a:t>
                      </a:r>
                      <a:b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br>
                      <a:r>
                        <a:rPr lang="fr-FR" sz="1100" b="0" i="0" u="none" strike="noStrike" kern="1200" spc="0" baseline="0" dirty="0" smtClean="0">
                          <a:ln>
                            <a:noFill/>
                          </a:ln>
                          <a:solidFill>
                            <a:schemeClr val="accent1">
                              <a:lumMod val="75000"/>
                            </a:schemeClr>
                          </a:solidFill>
                          <a:latin typeface="Verdana" pitchFamily="34"/>
                          <a:ea typeface="MS PGothic" pitchFamily="34"/>
                          <a:cs typeface="Mangal" pitchFamily="2"/>
                        </a:rPr>
                        <a:t>au format normalisé</a:t>
                      </a:r>
                      <a:endParaRPr lang="fr-FR" sz="1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571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7060">
                <a:tc>
                  <a:txBody>
                    <a:bodyPr/>
                    <a:lstStyle/>
                    <a:p>
                      <a:pPr marL="0" marR="0" lvl="0" indent="0" algn="ctr" rtl="0" hangingPunct="1">
                        <a:lnSpc>
                          <a:spcPct val="100000"/>
                        </a:lnSpc>
                        <a:spcBef>
                          <a:spcPts val="0"/>
                        </a:spcBef>
                        <a:spcAft>
                          <a:spcPts val="0"/>
                        </a:spcAft>
                        <a:buNone/>
                        <a:tabLst/>
                      </a:pPr>
                      <a:r>
                        <a:rPr lang="fr-FR" sz="1200" b="1" i="0" u="none" strike="noStrike" kern="1200" spc="0" baseline="0" dirty="0" smtClean="0">
                          <a:ln>
                            <a:noFill/>
                          </a:ln>
                          <a:solidFill>
                            <a:srgbClr val="284F92"/>
                          </a:solidFill>
                          <a:latin typeface="Verdana" pitchFamily="34"/>
                          <a:ea typeface="MS PGothic" pitchFamily="34"/>
                          <a:cs typeface="Mangal" pitchFamily="2"/>
                        </a:rPr>
                        <a:t>Point d’attention</a:t>
                      </a:r>
                    </a:p>
                    <a:p>
                      <a:pPr marL="0" marR="0" lvl="0" indent="0" algn="ctr" rtl="0" hangingPunct="1">
                        <a:lnSpc>
                          <a:spcPct val="100000"/>
                        </a:lnSpc>
                        <a:spcBef>
                          <a:spcPts val="0"/>
                        </a:spcBef>
                        <a:spcAft>
                          <a:spcPts val="0"/>
                        </a:spcAft>
                        <a:buNone/>
                        <a:tabLst/>
                      </a:pPr>
                      <a:endParaRPr lang="fr-FR" sz="800" b="1"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Il faut systématiquement déposer et récupérer “ manuellement”</a:t>
                      </a:r>
                      <a:br>
                        <a:rPr lang="fr-FR" sz="1100" b="0" i="0" u="none" strike="noStrike" kern="1200" spc="0" baseline="0" dirty="0" smtClean="0">
                          <a:ln>
                            <a:noFill/>
                          </a:ln>
                          <a:solidFill>
                            <a:srgbClr val="284F92"/>
                          </a:solidFill>
                          <a:latin typeface="Verdana" pitchFamily="34"/>
                          <a:ea typeface="MS PGothic" pitchFamily="34"/>
                          <a:cs typeface="Mangal" pitchFamily="2"/>
                        </a:rPr>
                      </a:br>
                      <a:r>
                        <a:rPr lang="fr-FR" sz="1100" b="0" i="0" u="none" strike="noStrike" kern="1200" spc="0" baseline="0" dirty="0" smtClean="0">
                          <a:ln>
                            <a:noFill/>
                          </a:ln>
                          <a:solidFill>
                            <a:srgbClr val="284F92"/>
                          </a:solidFill>
                          <a:latin typeface="Verdana" pitchFamily="34"/>
                          <a:ea typeface="MS PGothic" pitchFamily="34"/>
                          <a:cs typeface="Mangal" pitchFamily="2"/>
                        </a:rPr>
                        <a:t>les factures sur le portail</a:t>
                      </a:r>
                    </a:p>
                    <a:p>
                      <a:pPr marL="0" marR="0" lvl="0" indent="0" algn="ctr" rtl="0" hangingPunct="1">
                        <a:lnSpc>
                          <a:spcPct val="100000"/>
                        </a:lnSpc>
                        <a:spcBef>
                          <a:spcPts val="0"/>
                        </a:spcBef>
                        <a:spcAft>
                          <a:spcPts val="0"/>
                        </a:spcAft>
                        <a:buNone/>
                        <a:tabLst/>
                      </a:pPr>
                      <a:endParaRPr lang="fr-FR" sz="600" b="0"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Réception immédiate (synchrone)</a:t>
                      </a:r>
                      <a:endParaRPr lang="fr-FR" sz="11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sz="1200" b="1" i="0" u="none" strike="noStrike" kern="1200" spc="0" baseline="0" dirty="0" smtClean="0">
                          <a:ln>
                            <a:noFill/>
                          </a:ln>
                          <a:solidFill>
                            <a:srgbClr val="284F92"/>
                          </a:solidFill>
                          <a:latin typeface="Verdana" pitchFamily="34"/>
                          <a:ea typeface="MS PGothic" pitchFamily="34"/>
                          <a:cs typeface="Mangal" pitchFamily="2"/>
                        </a:rPr>
                        <a:t>Point d’attention</a:t>
                      </a:r>
                    </a:p>
                    <a:p>
                      <a:pPr marL="0" marR="0" lvl="0" indent="0" algn="ctr" rtl="0" hangingPunct="1">
                        <a:lnSpc>
                          <a:spcPct val="100000"/>
                        </a:lnSpc>
                        <a:spcBef>
                          <a:spcPts val="0"/>
                        </a:spcBef>
                        <a:spcAft>
                          <a:spcPts val="0"/>
                        </a:spcAft>
                        <a:buNone/>
                        <a:tabLst/>
                      </a:pPr>
                      <a:endParaRPr lang="fr-FR" sz="800" b="1"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Il faut auparavant émettre</a:t>
                      </a:r>
                      <a:br>
                        <a:rPr lang="fr-FR" sz="1100" b="0" i="0" u="none" strike="noStrike" kern="1200" spc="0" baseline="0" dirty="0" smtClean="0">
                          <a:ln>
                            <a:noFill/>
                          </a:ln>
                          <a:solidFill>
                            <a:srgbClr val="284F92"/>
                          </a:solidFill>
                          <a:latin typeface="Verdana" pitchFamily="34"/>
                          <a:ea typeface="MS PGothic" pitchFamily="34"/>
                          <a:cs typeface="Mangal" pitchFamily="2"/>
                        </a:rPr>
                      </a:br>
                      <a:r>
                        <a:rPr lang="fr-FR" sz="1100" b="0" i="0" u="none" strike="noStrike" kern="1200" spc="0" baseline="0" dirty="0" smtClean="0">
                          <a:ln>
                            <a:noFill/>
                          </a:ln>
                          <a:solidFill>
                            <a:srgbClr val="284F92"/>
                          </a:solidFill>
                          <a:latin typeface="Verdana" pitchFamily="34"/>
                          <a:ea typeface="MS PGothic" pitchFamily="34"/>
                          <a:cs typeface="Mangal" pitchFamily="2"/>
                        </a:rPr>
                        <a:t>une demande sur le portail afin</a:t>
                      </a:r>
                      <a:br>
                        <a:rPr lang="fr-FR" sz="1100" b="0" i="0" u="none" strike="noStrike" kern="1200" spc="0" baseline="0" dirty="0" smtClean="0">
                          <a:ln>
                            <a:noFill/>
                          </a:ln>
                          <a:solidFill>
                            <a:srgbClr val="284F92"/>
                          </a:solidFill>
                          <a:latin typeface="Verdana" pitchFamily="34"/>
                          <a:ea typeface="MS PGothic" pitchFamily="34"/>
                          <a:cs typeface="Mangal" pitchFamily="2"/>
                        </a:rPr>
                      </a:br>
                      <a:r>
                        <a:rPr lang="fr-FR" sz="1100" b="0" i="0" u="none" strike="noStrike" kern="1200" spc="0" baseline="0" dirty="0" smtClean="0">
                          <a:ln>
                            <a:noFill/>
                          </a:ln>
                          <a:solidFill>
                            <a:srgbClr val="284F92"/>
                          </a:solidFill>
                          <a:latin typeface="Verdana" pitchFamily="34"/>
                          <a:ea typeface="MS PGothic" pitchFamily="34"/>
                          <a:cs typeface="Mangal" pitchFamily="2"/>
                        </a:rPr>
                        <a:t>de se raccorder en mode service</a:t>
                      </a:r>
                    </a:p>
                    <a:p>
                      <a:pPr marL="0" marR="0" lvl="0" indent="0" algn="ctr" rtl="0" hangingPunct="1">
                        <a:lnSpc>
                          <a:spcPct val="100000"/>
                        </a:lnSpc>
                        <a:spcBef>
                          <a:spcPts val="0"/>
                        </a:spcBef>
                        <a:spcAft>
                          <a:spcPts val="0"/>
                        </a:spcAft>
                        <a:buNone/>
                        <a:tabLst/>
                      </a:pPr>
                      <a:endParaRPr lang="fr-FR" sz="600" b="0"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Réception immédiate (synchrone)</a:t>
                      </a:r>
                      <a:endParaRPr lang="fr-FR" sz="1100" dirty="0">
                        <a:latin typeface="Verdana" panose="020B0604030504040204" pitchFamily="34" charset="0"/>
                        <a:ea typeface="Verdana" panose="020B0604030504040204" pitchFamily="34" charset="0"/>
                        <a:cs typeface="Verdana" panose="020B060403050404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sz="1200" b="1" i="0" u="none" strike="noStrike" kern="1200" spc="0" baseline="0" dirty="0" smtClean="0">
                          <a:ln>
                            <a:noFill/>
                          </a:ln>
                          <a:solidFill>
                            <a:srgbClr val="284F92"/>
                          </a:solidFill>
                          <a:latin typeface="Verdana" pitchFamily="34"/>
                          <a:ea typeface="MS PGothic" pitchFamily="34"/>
                          <a:cs typeface="Mangal" pitchFamily="2"/>
                        </a:rPr>
                        <a:t>Point d’attention</a:t>
                      </a:r>
                    </a:p>
                    <a:p>
                      <a:pPr marL="0" marR="0" lvl="0" indent="0" algn="ctr" rtl="0" hangingPunct="1">
                        <a:lnSpc>
                          <a:spcPct val="100000"/>
                        </a:lnSpc>
                        <a:spcBef>
                          <a:spcPts val="0"/>
                        </a:spcBef>
                        <a:spcAft>
                          <a:spcPts val="0"/>
                        </a:spcAft>
                        <a:buNone/>
                        <a:tabLst/>
                      </a:pPr>
                      <a:endParaRPr lang="fr-FR" sz="800" b="1"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Il faut auparavant émettre</a:t>
                      </a:r>
                      <a:br>
                        <a:rPr lang="fr-FR" sz="1100" b="0" i="0" u="none" strike="noStrike" kern="1200" spc="0" baseline="0" dirty="0" smtClean="0">
                          <a:ln>
                            <a:noFill/>
                          </a:ln>
                          <a:solidFill>
                            <a:srgbClr val="284F92"/>
                          </a:solidFill>
                          <a:latin typeface="Verdana" pitchFamily="34"/>
                          <a:ea typeface="MS PGothic" pitchFamily="34"/>
                          <a:cs typeface="Mangal" pitchFamily="2"/>
                        </a:rPr>
                      </a:br>
                      <a:r>
                        <a:rPr lang="fr-FR" sz="1100" b="0" i="0" u="none" strike="noStrike" kern="1200" spc="0" baseline="0" dirty="0" smtClean="0">
                          <a:ln>
                            <a:noFill/>
                          </a:ln>
                          <a:solidFill>
                            <a:srgbClr val="284F92"/>
                          </a:solidFill>
                          <a:latin typeface="Verdana" pitchFamily="34"/>
                          <a:ea typeface="MS PGothic" pitchFamily="34"/>
                          <a:cs typeface="Mangal" pitchFamily="2"/>
                        </a:rPr>
                        <a:t>une demande sur le portail afin</a:t>
                      </a:r>
                      <a:br>
                        <a:rPr lang="fr-FR" sz="1100" b="0" i="0" u="none" strike="noStrike" kern="1200" spc="0" baseline="0" dirty="0" smtClean="0">
                          <a:ln>
                            <a:noFill/>
                          </a:ln>
                          <a:solidFill>
                            <a:srgbClr val="284F92"/>
                          </a:solidFill>
                          <a:latin typeface="Verdana" pitchFamily="34"/>
                          <a:ea typeface="MS PGothic" pitchFamily="34"/>
                          <a:cs typeface="Mangal" pitchFamily="2"/>
                        </a:rPr>
                      </a:br>
                      <a:r>
                        <a:rPr lang="fr-FR" sz="1100" b="0" i="0" u="none" strike="noStrike" kern="1200" spc="0" baseline="0" dirty="0" smtClean="0">
                          <a:ln>
                            <a:noFill/>
                          </a:ln>
                          <a:solidFill>
                            <a:srgbClr val="284F92"/>
                          </a:solidFill>
                          <a:latin typeface="Verdana" pitchFamily="34"/>
                          <a:ea typeface="MS PGothic" pitchFamily="34"/>
                          <a:cs typeface="Mangal" pitchFamily="2"/>
                        </a:rPr>
                        <a:t>de se raccorder en EDI</a:t>
                      </a:r>
                    </a:p>
                    <a:p>
                      <a:pPr marL="0" marR="0" lvl="0" indent="0" algn="ctr" rtl="0" hangingPunct="1">
                        <a:lnSpc>
                          <a:spcPct val="100000"/>
                        </a:lnSpc>
                        <a:spcBef>
                          <a:spcPts val="0"/>
                        </a:spcBef>
                        <a:spcAft>
                          <a:spcPts val="0"/>
                        </a:spcAft>
                        <a:buNone/>
                        <a:tabLst/>
                      </a:pPr>
                      <a:endParaRPr lang="fr-FR" sz="600" b="0"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Un contrat doit être passé avec un tiers de télétransmission</a:t>
                      </a:r>
                    </a:p>
                    <a:p>
                      <a:pPr marL="0" marR="0" lvl="0" indent="0" algn="ctr" rtl="0" hangingPunct="1">
                        <a:lnSpc>
                          <a:spcPct val="100000"/>
                        </a:lnSpc>
                        <a:spcBef>
                          <a:spcPts val="0"/>
                        </a:spcBef>
                        <a:spcAft>
                          <a:spcPts val="0"/>
                        </a:spcAft>
                        <a:buNone/>
                        <a:tabLst/>
                      </a:pPr>
                      <a:endParaRPr lang="fr-FR" sz="600" b="0" i="0" u="none" strike="noStrike" kern="1200" spc="0" baseline="0" dirty="0" smtClean="0">
                        <a:ln>
                          <a:noFill/>
                        </a:ln>
                        <a:solidFill>
                          <a:srgbClr val="284F92"/>
                        </a:solidFill>
                        <a:latin typeface="Verdana" pitchFamily="34"/>
                        <a:ea typeface="MS PGothic" pitchFamily="34"/>
                        <a:cs typeface="Mangal" pitchFamily="2"/>
                      </a:endParaRPr>
                    </a:p>
                    <a:p>
                      <a:pPr marL="0" marR="0" lvl="0" indent="0" algn="ctr" rtl="0" hangingPunct="1">
                        <a:lnSpc>
                          <a:spcPct val="100000"/>
                        </a:lnSpc>
                        <a:spcBef>
                          <a:spcPts val="0"/>
                        </a:spcBef>
                        <a:spcAft>
                          <a:spcPts val="0"/>
                        </a:spcAft>
                        <a:buNone/>
                        <a:tabLst/>
                      </a:pPr>
                      <a:r>
                        <a:rPr lang="fr-FR" sz="1100" b="0" i="0" u="none" strike="noStrike" kern="1200" spc="0" baseline="0" dirty="0" smtClean="0">
                          <a:ln>
                            <a:noFill/>
                          </a:ln>
                          <a:solidFill>
                            <a:srgbClr val="284F92"/>
                          </a:solidFill>
                          <a:latin typeface="Verdana" pitchFamily="34"/>
                          <a:ea typeface="MS PGothic" pitchFamily="34"/>
                          <a:cs typeface="Mangal" pitchFamily="2"/>
                        </a:rPr>
                        <a:t>Émission et réception différée (asynchrone)</a:t>
                      </a:r>
                      <a:endParaRPr lang="fr-FR" sz="1100" dirty="0">
                        <a:latin typeface="Verdana" panose="020B0604030504040204" pitchFamily="34" charset="0"/>
                        <a:ea typeface="Verdana" panose="020B0604030504040204" pitchFamily="34" charset="0"/>
                        <a:cs typeface="Verdana" panose="020B0604030504040204" pitchFamily="34" charset="0"/>
                      </a:endParaRPr>
                    </a:p>
                  </a:txBody>
                  <a:tcPr anchor="ctr">
                    <a:lnL w="571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383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837" y="1052736"/>
            <a:ext cx="7934325" cy="836613"/>
          </a:xfrm>
        </p:spPr>
        <p:txBody>
          <a:bodyPr/>
          <a:lstStyle/>
          <a:p>
            <a:pPr lvl="1" algn="ctr">
              <a:defRPr/>
            </a:pPr>
            <a:r>
              <a:rPr lang="fr-FR" altLang="fr-FR" sz="2000" b="1" dirty="0">
                <a:solidFill>
                  <a:srgbClr val="284F92"/>
                </a:solidFill>
                <a:effectLst>
                  <a:outerShdw blurRad="38100" dist="38100" dir="2700000" algn="tl">
                    <a:srgbClr val="000000">
                      <a:alpha val="43137"/>
                    </a:srgbClr>
                  </a:outerShdw>
                </a:effectLst>
                <a:latin typeface="Verdana" pitchFamily="34"/>
                <a:ea typeface="MS PGothic" pitchFamily="34"/>
                <a:cs typeface="ＭＳ Ｐゴシック" pitchFamily="18"/>
              </a:rPr>
              <a:t>Présentation de la solution </a:t>
            </a:r>
            <a:r>
              <a:rPr lang="fr-FR" altLang="fr-FR" dirty="0">
                <a:solidFill>
                  <a:srgbClr val="284F92"/>
                </a:solidFill>
                <a:latin typeface="Verdana" pitchFamily="34"/>
                <a:ea typeface="MS PGothic" pitchFamily="34"/>
                <a:cs typeface="ＭＳ Ｐゴシック" pitchFamily="18"/>
              </a:rPr>
              <a:t/>
            </a:r>
            <a:br>
              <a:rPr lang="fr-FR" altLang="fr-FR" dirty="0">
                <a:solidFill>
                  <a:srgbClr val="284F92"/>
                </a:solidFill>
                <a:latin typeface="Verdana" pitchFamily="34"/>
                <a:ea typeface="MS PGothic" pitchFamily="34"/>
                <a:cs typeface="ＭＳ Ｐゴシック" pitchFamily="18"/>
              </a:rPr>
            </a:br>
            <a:r>
              <a:rPr lang="fr-FR" altLang="fr-FR" sz="1800" dirty="0">
                <a:solidFill>
                  <a:srgbClr val="00B050"/>
                </a:solidFill>
                <a:latin typeface="Verdana" pitchFamily="34"/>
                <a:ea typeface="ＭＳ Ｐゴシック" pitchFamily="34"/>
                <a:cs typeface="ＭＳ Ｐゴシック" pitchFamily="18"/>
              </a:rPr>
              <a:t>La réception </a:t>
            </a:r>
            <a:r>
              <a:rPr lang="fr-FR" altLang="fr-FR" sz="1800" dirty="0" smtClean="0">
                <a:solidFill>
                  <a:srgbClr val="00B050"/>
                </a:solidFill>
                <a:latin typeface="Verdana" pitchFamily="34"/>
                <a:ea typeface="ＭＳ Ｐゴシック" pitchFamily="34"/>
                <a:cs typeface="ＭＳ Ｐゴシック" pitchFamily="18"/>
              </a:rPr>
              <a:t>de la facture </a:t>
            </a:r>
            <a:endParaRPr lang="fr-FR" sz="1800" dirty="0">
              <a:solidFill>
                <a:srgbClr val="00B050"/>
              </a:solidFill>
              <a:latin typeface="Verdana" pitchFamily="34"/>
              <a:ea typeface="ＭＳ Ｐゴシック" pitchFamily="34"/>
              <a:cs typeface="ＭＳ Ｐゴシック" pitchFamily="18"/>
            </a:endParaRPr>
          </a:p>
        </p:txBody>
      </p:sp>
      <p:sp>
        <p:nvSpPr>
          <p:cNvPr id="3" name="Espace réservé du contenu 2"/>
          <p:cNvSpPr>
            <a:spLocks noGrp="1"/>
          </p:cNvSpPr>
          <p:nvPr>
            <p:ph idx="1"/>
          </p:nvPr>
        </p:nvSpPr>
        <p:spPr>
          <a:xfrm>
            <a:off x="179387" y="1950740"/>
            <a:ext cx="8785225" cy="4070548"/>
          </a:xfrm>
        </p:spPr>
        <p:txBody>
          <a:bodyPr>
            <a:normAutofit lnSpcReduction="10000"/>
          </a:bodyPr>
          <a:lstStyle/>
          <a:p>
            <a:pPr marL="0" indent="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b="1" dirty="0">
                <a:solidFill>
                  <a:srgbClr val="284F92"/>
                </a:solidFill>
              </a:rPr>
              <a:t>La solution mutualisée  facilite le traitement de la facture en proposant un flux pivot unique</a:t>
            </a:r>
          </a:p>
          <a:p>
            <a:pPr marL="177800"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sz="800" dirty="0">
              <a:solidFill>
                <a:srgbClr val="284F92"/>
              </a:solidFill>
            </a:endParaRPr>
          </a:p>
          <a:p>
            <a:pPr marL="177800"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dirty="0">
                <a:solidFill>
                  <a:srgbClr val="284F92"/>
                </a:solidFill>
              </a:rPr>
              <a:t>A partir des données reçues du fournisseur, CPP génère un « flux pivot », au contenu identique quels que soient l’émetteur, le format de transmission et le </a:t>
            </a:r>
            <a:r>
              <a:rPr lang="fr-FR" altLang="fr-FR" sz="1400" dirty="0" smtClean="0">
                <a:solidFill>
                  <a:srgbClr val="284F92"/>
                </a:solidFill>
              </a:rPr>
              <a:t>destinataire</a:t>
            </a:r>
            <a:endParaRPr lang="fr-FR" altLang="fr-FR" sz="1400" dirty="0">
              <a:solidFill>
                <a:srgbClr val="284F92"/>
              </a:solidFill>
            </a:endParaRPr>
          </a:p>
          <a:p>
            <a:pPr marL="177800"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sz="800" dirty="0">
              <a:solidFill>
                <a:srgbClr val="284F92"/>
              </a:solidFill>
            </a:endParaRPr>
          </a:p>
          <a:p>
            <a:pPr marL="177800"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dirty="0" smtClean="0">
                <a:solidFill>
                  <a:srgbClr val="284F92"/>
                </a:solidFill>
              </a:rPr>
              <a:t>Le </a:t>
            </a:r>
            <a:r>
              <a:rPr lang="fr-FR" altLang="fr-FR" sz="1400" dirty="0">
                <a:solidFill>
                  <a:srgbClr val="284F92"/>
                </a:solidFill>
              </a:rPr>
              <a:t>flux pivot contient </a:t>
            </a:r>
            <a:r>
              <a:rPr lang="fr-FR" altLang="fr-FR" sz="1400" dirty="0" smtClean="0">
                <a:solidFill>
                  <a:srgbClr val="284F92"/>
                </a:solidFill>
              </a:rPr>
              <a:t>:</a:t>
            </a:r>
          </a:p>
          <a:p>
            <a:pPr marL="635000" lvl="1"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dirty="0">
                <a:solidFill>
                  <a:srgbClr val="284F92"/>
                </a:solidFill>
              </a:rPr>
              <a:t>les données permettant la création d’une demande de paiement (données relatives à l’en-tête et au </a:t>
            </a:r>
            <a:r>
              <a:rPr lang="fr-FR" altLang="fr-FR" sz="1400" dirty="0" smtClean="0">
                <a:solidFill>
                  <a:srgbClr val="284F92"/>
                </a:solidFill>
              </a:rPr>
              <a:t>pied</a:t>
            </a:r>
            <a:br>
              <a:rPr lang="fr-FR" altLang="fr-FR" sz="1400" dirty="0" smtClean="0">
                <a:solidFill>
                  <a:srgbClr val="284F92"/>
                </a:solidFill>
              </a:rPr>
            </a:br>
            <a:r>
              <a:rPr lang="fr-FR" altLang="fr-FR" sz="1400" dirty="0" smtClean="0">
                <a:solidFill>
                  <a:srgbClr val="284F92"/>
                </a:solidFill>
              </a:rPr>
              <a:t>de </a:t>
            </a:r>
            <a:r>
              <a:rPr lang="fr-FR" altLang="fr-FR" sz="1400" dirty="0">
                <a:solidFill>
                  <a:srgbClr val="284F92"/>
                </a:solidFill>
              </a:rPr>
              <a:t>facture, ainsi que certaines informations des lignes de facturation lorsque le fournisseur a </a:t>
            </a:r>
            <a:r>
              <a:rPr lang="fr-FR" altLang="fr-FR" sz="1400" dirty="0" smtClean="0">
                <a:solidFill>
                  <a:srgbClr val="284F92"/>
                </a:solidFill>
              </a:rPr>
              <a:t>communiqué</a:t>
            </a:r>
            <a:br>
              <a:rPr lang="fr-FR" altLang="fr-FR" sz="1400" dirty="0" smtClean="0">
                <a:solidFill>
                  <a:srgbClr val="284F92"/>
                </a:solidFill>
              </a:rPr>
            </a:br>
            <a:r>
              <a:rPr lang="fr-FR" altLang="fr-FR" sz="1400" dirty="0" smtClean="0">
                <a:solidFill>
                  <a:srgbClr val="284F92"/>
                </a:solidFill>
              </a:rPr>
              <a:t>sa </a:t>
            </a:r>
            <a:r>
              <a:rPr lang="fr-FR" altLang="fr-FR" sz="1400" dirty="0">
                <a:solidFill>
                  <a:srgbClr val="284F92"/>
                </a:solidFill>
              </a:rPr>
              <a:t>facture sous forme de données structurées</a:t>
            </a:r>
            <a:r>
              <a:rPr lang="fr-FR" altLang="fr-FR" sz="1400" dirty="0" smtClean="0">
                <a:solidFill>
                  <a:srgbClr val="284F92"/>
                </a:solidFill>
              </a:rPr>
              <a:t>)</a:t>
            </a:r>
          </a:p>
          <a:p>
            <a:pPr marL="635000" lvl="1"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dirty="0" smtClean="0">
                <a:solidFill>
                  <a:srgbClr val="284F92"/>
                </a:solidFill>
              </a:rPr>
              <a:t>La facture sous forme de pièce jointe</a:t>
            </a:r>
          </a:p>
          <a:p>
            <a:pPr marL="635000" lvl="1"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400" dirty="0" smtClean="0">
                <a:solidFill>
                  <a:srgbClr val="284F92"/>
                </a:solidFill>
              </a:rPr>
              <a:t>Le cas échéant, les pièces justificatives complémentaires</a:t>
            </a:r>
          </a:p>
          <a:p>
            <a:pPr marL="177800" indent="-177800"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sz="800" dirty="0" smtClean="0">
              <a:solidFill>
                <a:srgbClr val="284F92"/>
              </a:solidFill>
              <a:cs typeface="ＭＳ Ｐゴシック"/>
            </a:endParaRPr>
          </a:p>
          <a:p>
            <a:pPr marL="177800" indent="-177800" algn="just">
              <a:defRPr/>
            </a:pPr>
            <a:r>
              <a:rPr lang="fr-FR" sz="1400" dirty="0">
                <a:solidFill>
                  <a:srgbClr val="284F92"/>
                </a:solidFill>
              </a:rPr>
              <a:t>L</a:t>
            </a:r>
            <a:r>
              <a:rPr lang="fr-FR" sz="1400" dirty="0" smtClean="0">
                <a:solidFill>
                  <a:srgbClr val="284F92"/>
                </a:solidFill>
              </a:rPr>
              <a:t>e </a:t>
            </a:r>
            <a:r>
              <a:rPr lang="fr-FR" sz="1400" dirty="0">
                <a:solidFill>
                  <a:srgbClr val="284F92"/>
                </a:solidFill>
              </a:rPr>
              <a:t>flux pivot est disponible en :</a:t>
            </a:r>
          </a:p>
          <a:p>
            <a:pPr marL="635000" lvl="1" indent="-177800" algn="just">
              <a:defRPr/>
            </a:pPr>
            <a:r>
              <a:rPr lang="fr-FR" sz="1400" dirty="0">
                <a:solidFill>
                  <a:srgbClr val="284F92"/>
                </a:solidFill>
              </a:rPr>
              <a:t>Mode EDI pour une intégration automatique dans le SI destinataire</a:t>
            </a:r>
          </a:p>
          <a:p>
            <a:pPr marL="635000" lvl="1" indent="-177800" algn="just">
              <a:defRPr/>
            </a:pPr>
            <a:r>
              <a:rPr lang="fr-FR" sz="1400" dirty="0">
                <a:solidFill>
                  <a:srgbClr val="284F92"/>
                </a:solidFill>
              </a:rPr>
              <a:t>Mode Service pour une intégration automatique ou manuelle</a:t>
            </a:r>
          </a:p>
          <a:p>
            <a:pPr marL="635000" lvl="1" indent="-177800" algn="just">
              <a:defRPr/>
            </a:pPr>
            <a:r>
              <a:rPr lang="fr-FR" sz="1400" dirty="0">
                <a:solidFill>
                  <a:srgbClr val="284F92"/>
                </a:solidFill>
              </a:rPr>
              <a:t>Mode Portail pour une intégration manuelle  des métadonnées (le cas échéant</a:t>
            </a:r>
            <a:r>
              <a:rPr lang="fr-FR" sz="1400" dirty="0" smtClean="0">
                <a:solidFill>
                  <a:srgbClr val="284F92"/>
                </a:solidFill>
              </a:rPr>
              <a:t>)</a:t>
            </a:r>
          </a:p>
          <a:p>
            <a:pPr marL="177800" indent="-177800" algn="just">
              <a:defRPr/>
            </a:pPr>
            <a:endParaRPr lang="fr-FR" sz="800" dirty="0" smtClean="0">
              <a:solidFill>
                <a:srgbClr val="284F92"/>
              </a:solidFill>
            </a:endParaRPr>
          </a:p>
          <a:p>
            <a:pPr marL="177800" indent="-177800" algn="just">
              <a:defRPr/>
            </a:pPr>
            <a:r>
              <a:rPr lang="fr-FR" sz="1400" dirty="0" smtClean="0">
                <a:solidFill>
                  <a:srgbClr val="284F92"/>
                </a:solidFill>
              </a:rPr>
              <a:t>En outre, </a:t>
            </a:r>
            <a:r>
              <a:rPr lang="fr-FR" sz="1400" b="1" dirty="0" smtClean="0">
                <a:solidFill>
                  <a:srgbClr val="284F92"/>
                </a:solidFill>
              </a:rPr>
              <a:t>la </a:t>
            </a:r>
            <a:r>
              <a:rPr lang="fr-FR" sz="1400" b="1" dirty="0">
                <a:solidFill>
                  <a:srgbClr val="284F92"/>
                </a:solidFill>
              </a:rPr>
              <a:t>facture peut </a:t>
            </a:r>
            <a:r>
              <a:rPr lang="fr-FR" sz="1400" b="1" dirty="0" smtClean="0">
                <a:solidFill>
                  <a:srgbClr val="284F92"/>
                </a:solidFill>
              </a:rPr>
              <a:t>être </a:t>
            </a:r>
            <a:r>
              <a:rPr lang="fr-FR" sz="1400" b="1" dirty="0">
                <a:solidFill>
                  <a:srgbClr val="284F92"/>
                </a:solidFill>
              </a:rPr>
              <a:t>directement visualisée sur le portail ou téléchargée au format </a:t>
            </a:r>
            <a:r>
              <a:rPr lang="fr-FR" sz="1400" b="1" dirty="0" smtClean="0">
                <a:solidFill>
                  <a:srgbClr val="284F92"/>
                </a:solidFill>
              </a:rPr>
              <a:t>PDF</a:t>
            </a:r>
            <a:endParaRPr lang="fr-FR" altLang="fr-FR" sz="1600" dirty="0">
              <a:solidFill>
                <a:srgbClr val="284F92"/>
              </a:solidFill>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578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utoShape 6"/>
          <p:cNvSpPr>
            <a:spLocks noChangeArrowheads="1"/>
          </p:cNvSpPr>
          <p:nvPr/>
        </p:nvSpPr>
        <p:spPr bwMode="gray">
          <a:xfrm>
            <a:off x="225970" y="5373216"/>
            <a:ext cx="8738518" cy="504056"/>
          </a:xfrm>
          <a:prstGeom prst="chevron">
            <a:avLst>
              <a:gd name="adj" fmla="val 21523"/>
            </a:avLst>
          </a:prstGeom>
          <a:solidFill>
            <a:schemeClr val="tx1">
              <a:lumMod val="20000"/>
              <a:lumOff val="80000"/>
            </a:schemeClr>
          </a:solidFill>
          <a:ln w="28575">
            <a:solidFill>
              <a:schemeClr val="tx2">
                <a:lumMod val="60000"/>
                <a:lumOff val="40000"/>
              </a:schemeClr>
            </a:solidFill>
            <a:miter lim="800000"/>
            <a:headEnd/>
            <a:tailEnd/>
          </a:ln>
          <a:effectLst/>
        </p:spPr>
        <p:txBody>
          <a:bodyPr lIns="324000" tIns="0" rIns="0" bIns="0" anchor="ctr"/>
          <a:lstStyle>
            <a:lvl1pPr defTabSz="801688">
              <a:defRPr>
                <a:solidFill>
                  <a:schemeClr val="tx1"/>
                </a:solidFill>
                <a:latin typeface="Arial" charset="0"/>
                <a:cs typeface="Arial" charset="0"/>
              </a:defRPr>
            </a:lvl1pPr>
            <a:lvl2pPr marL="501650" defTabSz="801688">
              <a:defRPr>
                <a:solidFill>
                  <a:schemeClr val="tx1"/>
                </a:solidFill>
                <a:latin typeface="Arial" charset="0"/>
                <a:cs typeface="Arial" charset="0"/>
              </a:defRPr>
            </a:lvl2pPr>
            <a:lvl3pPr marL="1001713" defTabSz="801688">
              <a:defRPr>
                <a:solidFill>
                  <a:schemeClr val="tx1"/>
                </a:solidFill>
                <a:latin typeface="Arial" charset="0"/>
                <a:cs typeface="Arial" charset="0"/>
              </a:defRPr>
            </a:lvl3pPr>
            <a:lvl4pPr marL="1503363" defTabSz="801688">
              <a:defRPr>
                <a:solidFill>
                  <a:schemeClr val="tx1"/>
                </a:solidFill>
                <a:latin typeface="Arial" charset="0"/>
                <a:cs typeface="Arial" charset="0"/>
              </a:defRPr>
            </a:lvl4pPr>
            <a:lvl5pPr marL="2003425" defTabSz="801688">
              <a:defRPr>
                <a:solidFill>
                  <a:schemeClr val="tx1"/>
                </a:solidFill>
                <a:latin typeface="Arial" charset="0"/>
                <a:cs typeface="Arial" charset="0"/>
              </a:defRPr>
            </a:lvl5pPr>
            <a:lvl6pPr marL="2460625" defTabSz="801688" fontAlgn="base">
              <a:spcBef>
                <a:spcPct val="0"/>
              </a:spcBef>
              <a:spcAft>
                <a:spcPct val="0"/>
              </a:spcAft>
              <a:defRPr>
                <a:solidFill>
                  <a:schemeClr val="tx1"/>
                </a:solidFill>
                <a:latin typeface="Arial" charset="0"/>
                <a:cs typeface="Arial" charset="0"/>
              </a:defRPr>
            </a:lvl6pPr>
            <a:lvl7pPr marL="2917825" defTabSz="801688" fontAlgn="base">
              <a:spcBef>
                <a:spcPct val="0"/>
              </a:spcBef>
              <a:spcAft>
                <a:spcPct val="0"/>
              </a:spcAft>
              <a:defRPr>
                <a:solidFill>
                  <a:schemeClr val="tx1"/>
                </a:solidFill>
                <a:latin typeface="Arial" charset="0"/>
                <a:cs typeface="Arial" charset="0"/>
              </a:defRPr>
            </a:lvl7pPr>
            <a:lvl8pPr marL="3375025" defTabSz="801688" fontAlgn="base">
              <a:spcBef>
                <a:spcPct val="0"/>
              </a:spcBef>
              <a:spcAft>
                <a:spcPct val="0"/>
              </a:spcAft>
              <a:defRPr>
                <a:solidFill>
                  <a:schemeClr val="tx1"/>
                </a:solidFill>
                <a:latin typeface="Arial" charset="0"/>
                <a:cs typeface="Arial" charset="0"/>
              </a:defRPr>
            </a:lvl8pPr>
            <a:lvl9pPr marL="3832225" defTabSz="801688" fontAlgn="base">
              <a:spcBef>
                <a:spcPct val="0"/>
              </a:spcBef>
              <a:spcAft>
                <a:spcPct val="0"/>
              </a:spcAft>
              <a:defRPr>
                <a:solidFill>
                  <a:schemeClr val="tx1"/>
                </a:solidFill>
                <a:latin typeface="Arial" charset="0"/>
                <a:cs typeface="Arial" charset="0"/>
              </a:defRPr>
            </a:lvl9pPr>
          </a:lstStyle>
          <a:p>
            <a:pPr marL="0" lvl="1" algn="just">
              <a:defRPr/>
            </a:pPr>
            <a:r>
              <a:rPr lang="fr-FR" sz="1400" b="1" dirty="0">
                <a:solidFill>
                  <a:schemeClr val="accent1">
                    <a:lumMod val="75000"/>
                  </a:schemeClr>
                </a:solidFill>
              </a:rPr>
              <a:t>La possibilité de joindre des pièces jointes à la facture </a:t>
            </a:r>
            <a:r>
              <a:rPr lang="fr-FR" sz="1400" b="1" dirty="0" smtClean="0">
                <a:solidFill>
                  <a:schemeClr val="accent1">
                    <a:lumMod val="75000"/>
                  </a:schemeClr>
                </a:solidFill>
              </a:rPr>
              <a:t>sera supportée quelle que soit la modalité d’émission</a:t>
            </a:r>
          </a:p>
        </p:txBody>
      </p:sp>
      <p:sp>
        <p:nvSpPr>
          <p:cNvPr id="28687" name="Content Placeholder 1"/>
          <p:cNvSpPr txBox="1">
            <a:spLocks/>
          </p:cNvSpPr>
          <p:nvPr/>
        </p:nvSpPr>
        <p:spPr bwMode="auto">
          <a:xfrm>
            <a:off x="225970" y="1856432"/>
            <a:ext cx="8738518" cy="636464"/>
          </a:xfrm>
          <a:prstGeom prst="rect">
            <a:avLst/>
          </a:prstGeom>
          <a:solidFill>
            <a:srgbClr val="80A3C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0" rIns="108000" bIns="0"/>
          <a:lstStyle>
            <a:lvl1pPr marL="342900" indent="-342900" eaLnBrk="0" hangingPunct="0">
              <a:spcBef>
                <a:spcPct val="20000"/>
              </a:spcBef>
              <a:buClr>
                <a:srgbClr val="503971"/>
              </a:buClr>
              <a:buFont typeface="Wingdings 3" pitchFamily="18" charset="2"/>
              <a:buChar char="}"/>
              <a:defRPr>
                <a:solidFill>
                  <a:schemeClr val="tx1"/>
                </a:solidFill>
                <a:latin typeface="Verdana" pitchFamily="34" charset="0"/>
                <a:ea typeface="ＭＳ Ｐゴシック" pitchFamily="34" charset="-128"/>
              </a:defRPr>
            </a:lvl1pPr>
            <a:lvl2pPr eaLnBrk="0" hangingPunct="0">
              <a:spcBef>
                <a:spcPct val="20000"/>
              </a:spcBef>
              <a:buClr>
                <a:srgbClr val="503971"/>
              </a:buClr>
              <a:buFont typeface="Wingdings" pitchFamily="2" charset="2"/>
              <a:buChar char="§"/>
              <a:defRPr sz="1600">
                <a:solidFill>
                  <a:schemeClr val="tx1"/>
                </a:solidFill>
                <a:latin typeface="Verdana" pitchFamily="34" charset="0"/>
                <a:ea typeface="ＭＳ Ｐゴシック"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ＭＳ Ｐゴシック"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ＭＳ Ｐゴシック"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9pPr>
          </a:lstStyle>
          <a:p>
            <a:pPr marL="0" lvl="1" algn="ctr" eaLnBrk="1" hangingPunct="1">
              <a:spcBef>
                <a:spcPct val="0"/>
              </a:spcBef>
              <a:buClrTx/>
              <a:buFontTx/>
              <a:buNone/>
            </a:pPr>
            <a:r>
              <a:rPr lang="fr-FR" altLang="fr-FR" b="1" dirty="0">
                <a:solidFill>
                  <a:schemeClr val="bg1"/>
                </a:solidFill>
              </a:rPr>
              <a:t>Différents formats syntaxiques  sont pris en </a:t>
            </a:r>
            <a:r>
              <a:rPr lang="fr-FR" altLang="fr-FR" b="1" dirty="0" smtClean="0">
                <a:solidFill>
                  <a:schemeClr val="bg1"/>
                </a:solidFill>
              </a:rPr>
              <a:t>charge par </a:t>
            </a:r>
            <a:r>
              <a:rPr lang="fr-FR" altLang="fr-FR" b="1" dirty="0">
                <a:solidFill>
                  <a:schemeClr val="bg1"/>
                </a:solidFill>
              </a:rPr>
              <a:t>la solution mutualisée afin de </a:t>
            </a:r>
            <a:r>
              <a:rPr lang="fr-FR" altLang="fr-FR" b="1" dirty="0" smtClean="0">
                <a:solidFill>
                  <a:schemeClr val="bg1"/>
                </a:solidFill>
              </a:rPr>
              <a:t>faciliter l’émission </a:t>
            </a:r>
            <a:r>
              <a:rPr lang="fr-FR" altLang="fr-FR" b="1" dirty="0">
                <a:solidFill>
                  <a:schemeClr val="bg1"/>
                </a:solidFill>
              </a:rPr>
              <a:t>de factures par les </a:t>
            </a:r>
            <a:r>
              <a:rPr lang="fr-FR" altLang="fr-FR" b="1" dirty="0" smtClean="0">
                <a:solidFill>
                  <a:schemeClr val="bg1"/>
                </a:solidFill>
              </a:rPr>
              <a:t>fournisseurs</a:t>
            </a:r>
            <a:endParaRPr lang="fr-FR" altLang="fr-FR" b="1" dirty="0">
              <a:solidFill>
                <a:schemeClr val="bg1"/>
              </a:solidFill>
            </a:endParaRPr>
          </a:p>
        </p:txBody>
      </p:sp>
      <p:sp>
        <p:nvSpPr>
          <p:cNvPr id="2" name="Titre 1"/>
          <p:cNvSpPr>
            <a:spLocks noGrp="1"/>
          </p:cNvSpPr>
          <p:nvPr>
            <p:ph type="title"/>
          </p:nvPr>
        </p:nvSpPr>
        <p:spPr>
          <a:xfrm>
            <a:off x="604837" y="980728"/>
            <a:ext cx="7934325" cy="836613"/>
          </a:xfrm>
        </p:spPr>
        <p:txBody>
          <a:bodyPr/>
          <a:lstStyle/>
          <a:p>
            <a:pPr lvl="1" algn="ctr">
              <a:defRPr/>
            </a:pPr>
            <a:r>
              <a:rPr lang="fr-FR" altLang="fr-FR" sz="2000" dirty="0">
                <a:solidFill>
                  <a:srgbClr val="284F92"/>
                </a:solidFill>
              </a:rPr>
              <a:t>Présentation de la solution </a:t>
            </a:r>
            <a:r>
              <a:rPr lang="fr-FR" altLang="fr-FR" dirty="0">
                <a:solidFill>
                  <a:srgbClr val="284F92"/>
                </a:solidFill>
              </a:rPr>
              <a:t/>
            </a:r>
            <a:br>
              <a:rPr lang="fr-FR" altLang="fr-FR" dirty="0">
                <a:solidFill>
                  <a:srgbClr val="284F92"/>
                </a:solidFill>
              </a:rPr>
            </a:br>
            <a:r>
              <a:rPr lang="fr-FR" sz="1800" b="0" dirty="0">
                <a:solidFill>
                  <a:schemeClr val="accent6"/>
                </a:solidFill>
              </a:rPr>
              <a:t>Les formats </a:t>
            </a:r>
            <a:r>
              <a:rPr lang="fr-FR" sz="1800" b="0" dirty="0" smtClean="0">
                <a:solidFill>
                  <a:schemeClr val="accent6"/>
                </a:solidFill>
              </a:rPr>
              <a:t>retenus en émission </a:t>
            </a:r>
            <a:endParaRPr lang="fr-FR" dirty="0"/>
          </a:p>
        </p:txBody>
      </p:sp>
      <p:pic>
        <p:nvPicPr>
          <p:cNvPr id="17"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au 17"/>
          <p:cNvGraphicFramePr>
            <a:graphicFrameLocks noGrp="1"/>
          </p:cNvGraphicFramePr>
          <p:nvPr>
            <p:extLst>
              <p:ext uri="{D42A27DB-BD31-4B8C-83A1-F6EECF244321}">
                <p14:modId xmlns:p14="http://schemas.microsoft.com/office/powerpoint/2010/main" val="4287639144"/>
              </p:ext>
            </p:extLst>
          </p:nvPr>
        </p:nvGraphicFramePr>
        <p:xfrm>
          <a:off x="361963" y="2727176"/>
          <a:ext cx="8424000" cy="2286000"/>
        </p:xfrm>
        <a:graphic>
          <a:graphicData uri="http://schemas.openxmlformats.org/drawingml/2006/table">
            <a:tbl>
              <a:tblPr firstRow="1" bandRow="1">
                <a:tableStyleId>{3B4B98B0-60AC-42C2-AFA5-B58CD77FA1E5}</a:tableStyleId>
              </a:tblPr>
              <a:tblGrid>
                <a:gridCol w="2808000"/>
                <a:gridCol w="2808000"/>
                <a:gridCol w="2808000"/>
              </a:tblGrid>
              <a:tr h="216024">
                <a:tc>
                  <a:txBody>
                    <a:bodyPr/>
                    <a:lstStyle/>
                    <a:p>
                      <a:pPr algn="ctr">
                        <a:spcBef>
                          <a:spcPts val="0"/>
                        </a:spcBef>
                      </a:pPr>
                      <a:r>
                        <a:rPr lang="fr-FR" sz="1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a:t>
                      </a:r>
                      <a:endParaRPr lang="fr-FR" sz="1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Bef>
                          <a:spcPts val="0"/>
                        </a:spcBef>
                      </a:pPr>
                      <a:r>
                        <a:rPr lang="fr-FR" sz="1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a:t>
                      </a: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dirty="0" smtClean="0">
                          <a:ln>
                            <a:noFill/>
                          </a:ln>
                          <a:solidFill>
                            <a:schemeClr val="accent1">
                              <a:lumMod val="75000"/>
                            </a:schemeClr>
                          </a:solidFill>
                          <a:latin typeface="Verdana" pitchFamily="34"/>
                          <a:ea typeface="MS PGothic" pitchFamily="34"/>
                          <a:cs typeface="Mangal" pitchFamily="2"/>
                        </a:rPr>
                        <a:t>3</a:t>
                      </a:r>
                    </a:p>
                  </a:txBody>
                  <a:tcPr anchor="ctr">
                    <a:lnL w="381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468000">
                <a:tc>
                  <a:txBody>
                    <a:bodyPr/>
                    <a:lstStyle/>
                    <a:p>
                      <a:pPr marL="0" lvl="1" indent="0" algn="ctr" eaLnBrk="0" hangingPunct="0">
                        <a:spcBef>
                          <a:spcPts val="0"/>
                        </a:spcBef>
                        <a:buClr>
                          <a:srgbClr val="503971"/>
                        </a:buClr>
                        <a:buSzTx/>
                        <a:defRPr/>
                      </a:pPr>
                      <a:r>
                        <a:rPr lang="fr-FR" sz="1400" b="1" kern="0" dirty="0" smtClean="0">
                          <a:solidFill>
                            <a:srgbClr val="284F92"/>
                          </a:solidFill>
                          <a:ea typeface="MS PGothic" pitchFamily="34" charset="-128"/>
                        </a:rPr>
                        <a:t>Le format </a:t>
                      </a:r>
                      <a:r>
                        <a:rPr lang="fr-FR" sz="1400" kern="0" dirty="0" smtClean="0">
                          <a:solidFill>
                            <a:srgbClr val="284F92"/>
                          </a:solidFill>
                          <a:ea typeface="MS PGothic" pitchFamily="34" charset="-128"/>
                        </a:rPr>
                        <a:t>Standard Universal Business </a:t>
                      </a:r>
                      <a:r>
                        <a:rPr lang="fr-FR" sz="1400" kern="0" dirty="0" err="1" smtClean="0">
                          <a:solidFill>
                            <a:srgbClr val="284F92"/>
                          </a:solidFill>
                          <a:ea typeface="MS PGothic" pitchFamily="34" charset="-128"/>
                        </a:rPr>
                        <a:t>Language</a:t>
                      </a:r>
                      <a:r>
                        <a:rPr lang="fr-FR" sz="1400" kern="0" dirty="0" smtClean="0">
                          <a:solidFill>
                            <a:srgbClr val="284F92"/>
                          </a:solidFill>
                          <a:ea typeface="MS PGothic" pitchFamily="34" charset="-128"/>
                        </a:rPr>
                        <a:t> - </a:t>
                      </a:r>
                      <a:r>
                        <a:rPr lang="fr-FR" sz="1400" b="1" kern="0" dirty="0" smtClean="0">
                          <a:solidFill>
                            <a:srgbClr val="284F92"/>
                          </a:solidFill>
                          <a:ea typeface="MS PGothic" pitchFamily="34" charset="-128"/>
                        </a:rPr>
                        <a:t>UBL </a:t>
                      </a:r>
                      <a:r>
                        <a:rPr lang="fr-FR" sz="1400" b="1" kern="0" dirty="0" err="1" smtClean="0">
                          <a:solidFill>
                            <a:srgbClr val="284F92"/>
                          </a:solidFill>
                          <a:ea typeface="MS PGothic" pitchFamily="34" charset="-128"/>
                        </a:rPr>
                        <a:t>Invoice</a:t>
                      </a:r>
                      <a:r>
                        <a:rPr lang="fr-FR" sz="1400" b="1" kern="0" dirty="0" smtClean="0">
                          <a:solidFill>
                            <a:srgbClr val="284F92"/>
                          </a:solidFill>
                          <a:ea typeface="MS PGothic" pitchFamily="34" charset="-128"/>
                        </a:rPr>
                        <a:t> </a:t>
                      </a:r>
                      <a:endParaRPr lang="fr-FR" sz="1400" kern="0" dirty="0" smtClean="0">
                        <a:solidFill>
                          <a:srgbClr val="284F92"/>
                        </a:solidFill>
                        <a:ea typeface="MS PGothic" pitchFamily="34" charset="-128"/>
                      </a:endParaRPr>
                    </a:p>
                    <a:p>
                      <a:pPr marL="0" lvl="1" indent="0" algn="ctr" eaLnBrk="0" hangingPunct="0">
                        <a:spcBef>
                          <a:spcPts val="0"/>
                        </a:spcBef>
                        <a:buClr>
                          <a:srgbClr val="503971"/>
                        </a:buClr>
                        <a:buSzTx/>
                        <a:defRPr/>
                      </a:pPr>
                      <a:r>
                        <a:rPr lang="fr-FR" sz="1400" kern="0" dirty="0" smtClean="0">
                          <a:solidFill>
                            <a:srgbClr val="284F92"/>
                          </a:solidFill>
                          <a:ea typeface="MS PGothic" pitchFamily="34" charset="-128"/>
                        </a:rPr>
                        <a:t>Structuré ou minimal</a:t>
                      </a:r>
                    </a:p>
                  </a:txBody>
                  <a:tcPr anchor="ctr">
                    <a:lnL w="127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marL="0" lvl="1" algn="ctr">
                        <a:spcBef>
                          <a:spcPts val="0"/>
                        </a:spcBef>
                        <a:buFontTx/>
                        <a:buNone/>
                      </a:pPr>
                      <a:r>
                        <a:rPr lang="fr-FR" altLang="fr-FR" sz="1400" b="1" dirty="0" smtClean="0">
                          <a:solidFill>
                            <a:srgbClr val="284F92"/>
                          </a:solidFill>
                        </a:rPr>
                        <a:t>Le format Cross </a:t>
                      </a:r>
                      <a:r>
                        <a:rPr lang="fr-FR" altLang="fr-FR" sz="1400" b="1" dirty="0" err="1" smtClean="0">
                          <a:solidFill>
                            <a:srgbClr val="284F92"/>
                          </a:solidFill>
                        </a:rPr>
                        <a:t>Industry</a:t>
                      </a:r>
                      <a:r>
                        <a:rPr lang="fr-FR" altLang="fr-FR" sz="1400" b="1" dirty="0" smtClean="0">
                          <a:solidFill>
                            <a:srgbClr val="284F92"/>
                          </a:solidFill>
                        </a:rPr>
                        <a:t> </a:t>
                      </a:r>
                      <a:r>
                        <a:rPr lang="fr-FR" altLang="fr-FR" sz="1400" b="1" dirty="0" err="1" smtClean="0">
                          <a:solidFill>
                            <a:srgbClr val="284F92"/>
                          </a:solidFill>
                        </a:rPr>
                        <a:t>Invoice</a:t>
                      </a:r>
                      <a:r>
                        <a:rPr lang="fr-FR" altLang="fr-FR" sz="1400" b="1" dirty="0" smtClean="0">
                          <a:solidFill>
                            <a:srgbClr val="284F92"/>
                          </a:solidFill>
                        </a:rPr>
                        <a:t> </a:t>
                      </a:r>
                      <a:r>
                        <a:rPr lang="fr-FR" altLang="fr-FR" sz="1400" dirty="0" smtClean="0">
                          <a:solidFill>
                            <a:srgbClr val="284F92"/>
                          </a:solidFill>
                        </a:rPr>
                        <a:t>(United Nations Centre for Trade Facilitation and </a:t>
                      </a:r>
                      <a:r>
                        <a:rPr lang="fr-FR" altLang="fr-FR" sz="1400" dirty="0" err="1" smtClean="0">
                          <a:solidFill>
                            <a:srgbClr val="284F92"/>
                          </a:solidFill>
                        </a:rPr>
                        <a:t>Electronic</a:t>
                      </a:r>
                      <a:r>
                        <a:rPr lang="fr-FR" altLang="fr-FR" sz="1400" dirty="0" smtClean="0">
                          <a:solidFill>
                            <a:srgbClr val="284F92"/>
                          </a:solidFill>
                        </a:rPr>
                        <a:t> Business)</a:t>
                      </a:r>
                    </a:p>
                    <a:p>
                      <a:pPr marL="0" lvl="1" algn="ctr">
                        <a:spcBef>
                          <a:spcPts val="0"/>
                        </a:spcBef>
                        <a:buFontTx/>
                        <a:buNone/>
                      </a:pPr>
                      <a:r>
                        <a:rPr lang="fr-FR" altLang="fr-FR" sz="1400" dirty="0" smtClean="0">
                          <a:solidFill>
                            <a:srgbClr val="284F92"/>
                          </a:solidFill>
                        </a:rPr>
                        <a:t>Structuré ou minimal</a:t>
                      </a: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altLang="fr-FR" sz="1400" dirty="0" smtClean="0">
                          <a:solidFill>
                            <a:srgbClr val="284F92"/>
                          </a:solidFill>
                        </a:rPr>
                        <a:t>Le format </a:t>
                      </a:r>
                      <a:r>
                        <a:rPr lang="fr-FR" altLang="fr-FR" sz="1400" b="1" dirty="0" smtClean="0">
                          <a:solidFill>
                            <a:srgbClr val="284F92"/>
                          </a:solidFill>
                        </a:rPr>
                        <a:t>PES_V2 Facture </a:t>
                      </a:r>
                    </a:p>
                    <a:p>
                      <a:pPr marL="0" marR="0" lvl="0" indent="0" algn="ctr" rtl="0" hangingPunct="1">
                        <a:lnSpc>
                          <a:spcPct val="100000"/>
                        </a:lnSpc>
                        <a:spcBef>
                          <a:spcPts val="0"/>
                        </a:spcBef>
                        <a:spcAft>
                          <a:spcPts val="0"/>
                        </a:spcAft>
                        <a:buNone/>
                        <a:tabLst/>
                      </a:pPr>
                      <a:r>
                        <a:rPr lang="fr-FR" altLang="fr-FR" sz="1400" dirty="0" smtClean="0">
                          <a:solidFill>
                            <a:srgbClr val="284F92"/>
                          </a:solidFill>
                        </a:rPr>
                        <a:t>(utilisé dans le secteur public local)</a:t>
                      </a:r>
                      <a:endParaRPr lang="fr-FR" sz="1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tcPr>
                </a:tc>
              </a:tr>
              <a:tr h="193784">
                <a:tc>
                  <a:txBody>
                    <a:bodyPr/>
                    <a:lstStyle/>
                    <a:p>
                      <a:pPr algn="ctr">
                        <a:spcBef>
                          <a:spcPts val="0"/>
                        </a:spcBef>
                      </a:pPr>
                      <a:r>
                        <a:rPr lang="fr-FR" sz="1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4</a:t>
                      </a:r>
                      <a:endParaRPr lang="fr-F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spcBef>
                          <a:spcPts val="0"/>
                        </a:spcBef>
                      </a:pPr>
                      <a:r>
                        <a:rPr lang="fr-FR" sz="1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5</a:t>
                      </a:r>
                      <a:endParaRPr lang="fr-F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sz="1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6</a:t>
                      </a:r>
                      <a:endParaRPr lang="fr-F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6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400" b="1" dirty="0" smtClean="0">
                          <a:solidFill>
                            <a:srgbClr val="284F92"/>
                          </a:solidFill>
                        </a:rPr>
                        <a:t>Les autres formats référencés par le CEN </a:t>
                      </a:r>
                      <a:r>
                        <a:rPr lang="fr-FR" altLang="fr-FR" sz="1400" dirty="0" smtClean="0">
                          <a:solidFill>
                            <a:srgbClr val="284F92"/>
                          </a:solidFill>
                        </a:rPr>
                        <a:t>dans le cadre des travaux sur le modèle sémantique européen </a:t>
                      </a:r>
                      <a:endParaRPr lang="fr-FR"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lvl="1" algn="ctr">
                        <a:spcBef>
                          <a:spcPts val="0"/>
                        </a:spcBef>
                        <a:buFontTx/>
                        <a:buNone/>
                      </a:pPr>
                      <a:r>
                        <a:rPr lang="fr-FR" altLang="fr-FR" sz="1400" b="1" dirty="0" smtClean="0">
                          <a:solidFill>
                            <a:srgbClr val="284F92"/>
                          </a:solidFill>
                        </a:rPr>
                        <a:t>Un format PDF Mixte</a:t>
                      </a:r>
                    </a:p>
                    <a:p>
                      <a:pPr marL="0" lvl="1" algn="ctr">
                        <a:spcBef>
                          <a:spcPts val="0"/>
                        </a:spcBef>
                        <a:buFontTx/>
                        <a:buNone/>
                      </a:pPr>
                      <a:r>
                        <a:rPr lang="fr-FR" altLang="fr-FR" sz="1400" dirty="0" smtClean="0">
                          <a:solidFill>
                            <a:srgbClr val="284F92"/>
                          </a:solidFill>
                        </a:rPr>
                        <a:t>(PDF/A3 en cours de définition)</a:t>
                      </a:r>
                    </a:p>
                  </a:txBody>
                  <a:tcPr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rtl="0" hangingPunct="1">
                        <a:lnSpc>
                          <a:spcPct val="100000"/>
                        </a:lnSpc>
                        <a:spcBef>
                          <a:spcPts val="0"/>
                        </a:spcBef>
                        <a:spcAft>
                          <a:spcPts val="0"/>
                        </a:spcAft>
                        <a:buNone/>
                        <a:tabLst/>
                      </a:pPr>
                      <a:r>
                        <a:rPr lang="fr-FR" altLang="fr-FR" sz="1400" dirty="0" smtClean="0">
                          <a:solidFill>
                            <a:srgbClr val="284F92"/>
                          </a:solidFill>
                        </a:rPr>
                        <a:t>Le format </a:t>
                      </a:r>
                      <a:r>
                        <a:rPr lang="fr-FR" altLang="fr-FR" sz="1400" b="1" dirty="0" smtClean="0">
                          <a:solidFill>
                            <a:srgbClr val="284F92"/>
                          </a:solidFill>
                        </a:rPr>
                        <a:t>PES_V2 Facture </a:t>
                      </a:r>
                    </a:p>
                    <a:p>
                      <a:pPr marL="0" marR="0" lvl="0" indent="0" algn="ctr" rtl="0" hangingPunct="1">
                        <a:lnSpc>
                          <a:spcPct val="100000"/>
                        </a:lnSpc>
                        <a:spcBef>
                          <a:spcPts val="0"/>
                        </a:spcBef>
                        <a:spcAft>
                          <a:spcPts val="0"/>
                        </a:spcAft>
                        <a:buNone/>
                        <a:tabLst/>
                      </a:pPr>
                      <a:r>
                        <a:rPr lang="fr-FR" altLang="fr-FR" sz="1400" dirty="0" smtClean="0">
                          <a:solidFill>
                            <a:srgbClr val="284F92"/>
                          </a:solidFill>
                        </a:rPr>
                        <a:t>(utilisé dans le secteur public local)</a:t>
                      </a:r>
                      <a:endParaRPr lang="fr-FR" sz="1400" dirty="0">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3859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p:cNvSpPr txBox="1"/>
          <p:nvPr/>
        </p:nvSpPr>
        <p:spPr>
          <a:xfrm>
            <a:off x="705885" y="1052736"/>
            <a:ext cx="7727759" cy="684088"/>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fr-FR" b="1" dirty="0">
                <a:solidFill>
                  <a:srgbClr val="284F92"/>
                </a:solidFill>
                <a:latin typeface="Verdana" pitchFamily="34"/>
                <a:ea typeface="MS PGothic" pitchFamily="34"/>
                <a:cs typeface="ＭＳ Ｐゴシック" pitchFamily="18"/>
              </a:rPr>
              <a:t>Présentation de la solution Chorus Pro</a:t>
            </a:r>
          </a:p>
          <a:p>
            <a:pPr marL="0" marR="0" lvl="0" indent="0" algn="ctr" rtl="0" hangingPunct="0">
              <a:lnSpc>
                <a:spcPct val="100000"/>
              </a:lnSpc>
              <a:spcBef>
                <a:spcPts val="0"/>
              </a:spcBef>
              <a:spcAft>
                <a:spcPts val="0"/>
              </a:spcAft>
              <a:buNone/>
              <a:tabLst/>
            </a:pPr>
            <a:r>
              <a:rPr lang="fr-FR" sz="1800" i="0" u="none" strike="noStrike" kern="0" spc="0" baseline="0" dirty="0" smtClean="0">
                <a:ln>
                  <a:noFill/>
                </a:ln>
                <a:solidFill>
                  <a:srgbClr val="00B050"/>
                </a:solidFill>
                <a:latin typeface="Verdana" pitchFamily="34"/>
                <a:ea typeface="ＭＳ Ｐゴシック" pitchFamily="34"/>
                <a:cs typeface="ＭＳ Ｐゴシック" pitchFamily="18"/>
              </a:rPr>
              <a:t>Zoom</a:t>
            </a:r>
            <a:r>
              <a:rPr lang="fr-FR" sz="1800" i="0" u="none" strike="noStrike" kern="0" spc="0" dirty="0" smtClean="0">
                <a:ln>
                  <a:noFill/>
                </a:ln>
                <a:solidFill>
                  <a:srgbClr val="00B050"/>
                </a:solidFill>
                <a:latin typeface="Verdana" pitchFamily="34"/>
                <a:ea typeface="ＭＳ Ｐゴシック" pitchFamily="34"/>
                <a:cs typeface="ＭＳ Ｐゴシック" pitchFamily="18"/>
              </a:rPr>
              <a:t> sur le mode portail</a:t>
            </a:r>
            <a:r>
              <a:rPr lang="fr-FR" sz="1800" i="0" u="none" strike="noStrike" kern="0" spc="0" baseline="0" dirty="0">
                <a:ln>
                  <a:noFill/>
                </a:ln>
                <a:solidFill>
                  <a:srgbClr val="00B050"/>
                </a:solidFill>
                <a:latin typeface="Verdana" pitchFamily="34"/>
                <a:ea typeface="ＭＳ Ｐゴシック" pitchFamily="34"/>
                <a:cs typeface="ＭＳ Ｐゴシック" pitchFamily="18"/>
              </a:rPr>
              <a:t> </a:t>
            </a:r>
            <a:r>
              <a:rPr lang="fr-FR" sz="1800" i="0" u="none" strike="noStrike" kern="0" spc="0" baseline="0" dirty="0" smtClean="0">
                <a:ln>
                  <a:noFill/>
                </a:ln>
                <a:solidFill>
                  <a:srgbClr val="00B050"/>
                </a:solidFill>
                <a:latin typeface="Verdana" pitchFamily="34"/>
                <a:ea typeface="ＭＳ Ｐゴシック" pitchFamily="34"/>
                <a:cs typeface="ＭＳ Ｐゴシック" pitchFamily="18"/>
              </a:rPr>
              <a:t>:</a:t>
            </a:r>
            <a:r>
              <a:rPr lang="fr-FR" sz="1800" b="1" i="0" u="none" strike="noStrike" kern="0" spc="0" baseline="0" dirty="0" smtClean="0">
                <a:ln>
                  <a:noFill/>
                </a:ln>
                <a:solidFill>
                  <a:srgbClr val="00B050"/>
                </a:solidFill>
                <a:latin typeface="Verdana" pitchFamily="34"/>
                <a:ea typeface="ＭＳ Ｐゴシック" pitchFamily="34"/>
                <a:cs typeface="ＭＳ Ｐゴシック" pitchFamily="18"/>
              </a:rPr>
              <a:t> </a:t>
            </a: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se</a:t>
            </a:r>
            <a:r>
              <a:rPr lang="fr-FR" sz="1800" b="0" i="0" u="none" strike="noStrike" kern="0" spc="0" dirty="0" smtClean="0">
                <a:ln>
                  <a:noFill/>
                </a:ln>
                <a:solidFill>
                  <a:srgbClr val="00B050"/>
                </a:solidFill>
                <a:latin typeface="Verdana" pitchFamily="34"/>
                <a:ea typeface="ＭＳ Ｐゴシック" pitchFamily="34"/>
                <a:cs typeface="ＭＳ Ｐゴシック" pitchFamily="18"/>
              </a:rPr>
              <a:t> connecter</a:t>
            </a: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 à Chorus Pro</a:t>
            </a:r>
          </a:p>
        </p:txBody>
      </p:sp>
      <p:sp>
        <p:nvSpPr>
          <p:cNvPr id="4" name="Rectangle 8"/>
          <p:cNvSpPr/>
          <p:nvPr/>
        </p:nvSpPr>
        <p:spPr>
          <a:xfrm>
            <a:off x="252480" y="1772816"/>
            <a:ext cx="8640000" cy="2668616"/>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0">
              <a:lnSpc>
                <a:spcPct val="100000"/>
              </a:lnSpc>
              <a:spcBef>
                <a:spcPts val="0"/>
              </a:spcBef>
              <a:spcAft>
                <a:spcPts val="0"/>
              </a:spcAft>
              <a:buNone/>
              <a:tabLst/>
            </a:pPr>
            <a:r>
              <a:rPr lang="fr-FR" sz="1400" b="0" i="0" u="none" strike="noStrike" kern="1200" spc="0" baseline="0" dirty="0">
                <a:ln>
                  <a:noFill/>
                </a:ln>
                <a:latin typeface="Wingdings 3" pitchFamily="18"/>
                <a:ea typeface="MS PGothic" pitchFamily="34"/>
                <a:cs typeface="Mangal" pitchFamily="2"/>
              </a:rPr>
              <a:t> </a:t>
            </a:r>
            <a:r>
              <a:rPr lang="fr-FR" sz="1400" b="0" i="0" u="none" strike="noStrike" kern="1200" spc="0" baseline="0" dirty="0">
                <a:ln>
                  <a:noFill/>
                </a:ln>
                <a:solidFill>
                  <a:srgbClr val="284F92"/>
                </a:solidFill>
                <a:latin typeface="Verdana" pitchFamily="34"/>
                <a:ea typeface="MS PGothic" pitchFamily="34"/>
                <a:cs typeface="Mangal" pitchFamily="2"/>
              </a:rPr>
              <a:t>Le portail Chorus Pro est accessible à tous par Internet, en mode déconnecté. L'</a:t>
            </a:r>
            <a:r>
              <a:rPr lang="fr-FR" sz="1400" b="1" i="0" u="none" strike="noStrike" kern="1200" spc="0" baseline="0" dirty="0">
                <a:ln>
                  <a:noFill/>
                </a:ln>
                <a:solidFill>
                  <a:srgbClr val="284F92"/>
                </a:solidFill>
                <a:latin typeface="Verdana" pitchFamily="34"/>
                <a:ea typeface="MS PGothic" pitchFamily="34"/>
                <a:cs typeface="Mangal" pitchFamily="2"/>
              </a:rPr>
              <a:t>internaute</a:t>
            </a:r>
            <a:r>
              <a:rPr lang="fr-FR" sz="1400" b="0" i="0" u="none" strike="noStrike" kern="1200" spc="0" baseline="0" dirty="0">
                <a:ln>
                  <a:noFill/>
                </a:ln>
                <a:solidFill>
                  <a:srgbClr val="284F92"/>
                </a:solidFill>
                <a:latin typeface="Verdana" pitchFamily="34"/>
                <a:ea typeface="MS PGothic" pitchFamily="34"/>
                <a:cs typeface="Mangal" pitchFamily="2"/>
              </a:rPr>
              <a:t> accède au contenu éditorial, il peut solliciter l'assistance utilisateur et se connecter ou s'inscrire à Chorus Pro en tant qu'utilisateur.</a:t>
            </a:r>
          </a:p>
          <a:p>
            <a:pPr marL="343080" marR="0" lvl="0" indent="-343080" algn="just" rtl="0" hangingPunct="0">
              <a:lnSpc>
                <a:spcPct val="100000"/>
              </a:lnSpc>
              <a:spcBef>
                <a:spcPts val="0"/>
              </a:spcBef>
              <a:spcAft>
                <a:spcPts val="0"/>
              </a:spcAft>
              <a:buNone/>
              <a:tabLst/>
            </a:pPr>
            <a:endParaRPr lang="fr-FR" sz="1100" b="0" i="0" u="none" strike="noStrike" kern="1200" spc="0" baseline="0" dirty="0">
              <a:ln>
                <a:noFill/>
              </a:ln>
              <a:solidFill>
                <a:srgbClr val="284F92"/>
              </a:solidFill>
              <a:latin typeface="Verdana" pitchFamily="34"/>
              <a:ea typeface="MS PGothic" pitchFamily="34"/>
              <a:cs typeface="Mangal" pitchFamily="2"/>
            </a:endParaRPr>
          </a:p>
          <a:p>
            <a:pPr marL="0" marR="0" lvl="0" indent="0" algn="just" rtl="0" hangingPunct="0">
              <a:lnSpc>
                <a:spcPct val="100000"/>
              </a:lnSpc>
              <a:spcBef>
                <a:spcPts val="0"/>
              </a:spcBef>
              <a:spcAft>
                <a:spcPts val="0"/>
              </a:spcAft>
              <a:buNone/>
              <a:tabLst/>
            </a:pPr>
            <a:r>
              <a:rPr lang="fr-FR" sz="1400" b="0" i="0" u="none" strike="noStrike" kern="1200" dirty="0">
                <a:ln>
                  <a:noFill/>
                </a:ln>
                <a:solidFill>
                  <a:srgbClr val="284F92"/>
                </a:solidFill>
                <a:latin typeface="Verdana" pitchFamily="34"/>
                <a:ea typeface="MS PGothic" pitchFamily="34"/>
                <a:cs typeface="Mangal" pitchFamily="2"/>
              </a:rPr>
              <a:t>Les entités publiques (hors services de l’État) accèdent à Chorus Pro via le </a:t>
            </a:r>
            <a:r>
              <a:rPr lang="fr-FR" sz="1400" b="1" i="0" u="none" strike="noStrike" kern="1200" dirty="0">
                <a:ln>
                  <a:noFill/>
                </a:ln>
                <a:solidFill>
                  <a:srgbClr val="284F92"/>
                </a:solidFill>
                <a:latin typeface="Verdana" pitchFamily="34"/>
                <a:ea typeface="MS PGothic" pitchFamily="34"/>
                <a:cs typeface="Mangal" pitchFamily="2"/>
              </a:rPr>
              <a:t>Portail Internet Gestion Publique</a:t>
            </a:r>
            <a:r>
              <a:rPr lang="fr-FR" sz="1400" b="0" i="0" u="none" strike="noStrike" kern="1200" dirty="0">
                <a:ln>
                  <a:noFill/>
                </a:ln>
                <a:solidFill>
                  <a:srgbClr val="284F92"/>
                </a:solidFill>
                <a:latin typeface="Verdana" pitchFamily="34"/>
                <a:ea typeface="MS PGothic" pitchFamily="34"/>
                <a:cs typeface="Mangal" pitchFamily="2"/>
              </a:rPr>
              <a:t> (PIGP) de la </a:t>
            </a:r>
            <a:r>
              <a:rPr lang="fr-FR" sz="1400" b="0" i="0" u="none" strike="noStrike" kern="1200" dirty="0" err="1">
                <a:ln>
                  <a:noFill/>
                </a:ln>
                <a:solidFill>
                  <a:srgbClr val="284F92"/>
                </a:solidFill>
                <a:latin typeface="Verdana" pitchFamily="34"/>
                <a:ea typeface="MS PGothic" pitchFamily="34"/>
                <a:cs typeface="Mangal" pitchFamily="2"/>
              </a:rPr>
              <a:t>DGFiP</a:t>
            </a:r>
            <a:r>
              <a:rPr lang="fr-FR" sz="1400" b="0" i="0" u="none" strike="noStrike" kern="1200" dirty="0">
                <a:ln>
                  <a:noFill/>
                </a:ln>
                <a:solidFill>
                  <a:srgbClr val="284F92"/>
                </a:solidFill>
                <a:latin typeface="Verdana" pitchFamily="34"/>
                <a:ea typeface="MS PGothic" pitchFamily="34"/>
                <a:cs typeface="Mangal" pitchFamily="2"/>
              </a:rPr>
              <a:t>.</a:t>
            </a:r>
          </a:p>
          <a:p>
            <a:pPr marL="0" marR="0" lvl="0" indent="0" algn="just" rtl="0" hangingPunct="0">
              <a:lnSpc>
                <a:spcPct val="100000"/>
              </a:lnSpc>
              <a:spcBef>
                <a:spcPts val="0"/>
              </a:spcBef>
              <a:spcAft>
                <a:spcPts val="0"/>
              </a:spcAft>
              <a:buNone/>
              <a:tabLst/>
            </a:pPr>
            <a:r>
              <a:rPr lang="fr-FR" sz="1400" b="0" i="0" u="none" strike="noStrike" kern="1200" dirty="0">
                <a:ln>
                  <a:noFill/>
                </a:ln>
                <a:solidFill>
                  <a:srgbClr val="284F92"/>
                </a:solidFill>
                <a:latin typeface="Wingdings" pitchFamily="18"/>
                <a:ea typeface="Wingdings" pitchFamily="2"/>
                <a:cs typeface="Wingdings" pitchFamily="2"/>
              </a:rPr>
              <a:t> </a:t>
            </a:r>
            <a:r>
              <a:rPr lang="fr-FR" sz="1400" b="0" i="0" u="none" strike="noStrike" kern="1200" dirty="0">
                <a:ln>
                  <a:noFill/>
                </a:ln>
                <a:solidFill>
                  <a:srgbClr val="284F92"/>
                </a:solidFill>
                <a:latin typeface="Verdana" pitchFamily="34"/>
                <a:ea typeface="MS PGothic" pitchFamily="34"/>
                <a:cs typeface="Mangal" pitchFamily="2"/>
              </a:rPr>
              <a:t>Les utilisateurs se verront attribuer un </a:t>
            </a:r>
            <a:r>
              <a:rPr lang="fr-FR" sz="1400" b="0" i="0" u="none" strike="noStrike" kern="1200" dirty="0" smtClean="0">
                <a:ln>
                  <a:noFill/>
                </a:ln>
                <a:solidFill>
                  <a:srgbClr val="284F92"/>
                </a:solidFill>
                <a:latin typeface="Verdana" pitchFamily="34"/>
                <a:ea typeface="MS PGothic" pitchFamily="34"/>
                <a:cs typeface="Mangal" pitchFamily="2"/>
              </a:rPr>
              <a:t>identifiant / mot </a:t>
            </a:r>
            <a:r>
              <a:rPr lang="fr-FR" sz="1400" b="0" i="0" u="none" strike="noStrike" kern="1200" dirty="0">
                <a:ln>
                  <a:noFill/>
                </a:ln>
                <a:solidFill>
                  <a:srgbClr val="284F92"/>
                </a:solidFill>
                <a:latin typeface="Verdana" pitchFamily="34"/>
                <a:ea typeface="MS PGothic" pitchFamily="34"/>
                <a:cs typeface="Mangal" pitchFamily="2"/>
              </a:rPr>
              <a:t>de passe par la </a:t>
            </a:r>
            <a:r>
              <a:rPr lang="fr-FR" sz="1400" b="0" i="0" u="none" strike="noStrike" kern="1200" dirty="0" err="1">
                <a:ln>
                  <a:noFill/>
                </a:ln>
                <a:solidFill>
                  <a:srgbClr val="284F92"/>
                </a:solidFill>
                <a:latin typeface="Verdana" pitchFamily="34"/>
                <a:ea typeface="MS PGothic" pitchFamily="34"/>
                <a:cs typeface="Mangal" pitchFamily="2"/>
              </a:rPr>
              <a:t>DGFiP</a:t>
            </a:r>
            <a:r>
              <a:rPr lang="fr-FR" sz="1400" b="0" i="0" u="none" strike="noStrike" kern="1200" dirty="0">
                <a:ln>
                  <a:noFill/>
                </a:ln>
                <a:solidFill>
                  <a:srgbClr val="284F92"/>
                </a:solidFill>
                <a:latin typeface="Verdana" pitchFamily="34"/>
                <a:ea typeface="MS PGothic" pitchFamily="34"/>
                <a:cs typeface="Mangal" pitchFamily="2"/>
              </a:rPr>
              <a:t>.</a:t>
            </a:r>
          </a:p>
          <a:p>
            <a:pPr marL="0" marR="0" lvl="0" indent="0" algn="just" rtl="0" hangingPunct="0">
              <a:lnSpc>
                <a:spcPct val="100000"/>
              </a:lnSpc>
              <a:spcBef>
                <a:spcPts val="0"/>
              </a:spcBef>
              <a:spcAft>
                <a:spcPts val="0"/>
              </a:spcAft>
              <a:buNone/>
              <a:tabLst/>
            </a:pPr>
            <a:endParaRPr lang="fr-FR" sz="1400" b="0" i="0" u="none" strike="noStrike" kern="1200" dirty="0">
              <a:ln>
                <a:noFill/>
              </a:ln>
              <a:solidFill>
                <a:srgbClr val="284F92"/>
              </a:solidFill>
              <a:latin typeface="Liberation Sans" pitchFamily="18"/>
              <a:ea typeface="Microsoft YaHei" pitchFamily="2"/>
              <a:cs typeface="Mangal" pitchFamily="2"/>
            </a:endParaRPr>
          </a:p>
          <a:p>
            <a:pPr marL="0" marR="0" lvl="0" indent="0" algn="just" rtl="0" hangingPunct="0">
              <a:lnSpc>
                <a:spcPct val="100000"/>
              </a:lnSpc>
              <a:spcBef>
                <a:spcPts val="0"/>
              </a:spcBef>
              <a:spcAft>
                <a:spcPts val="0"/>
              </a:spcAft>
              <a:buNone/>
              <a:tabLst/>
            </a:pPr>
            <a:endParaRPr lang="fr-FR" sz="1000" b="0" i="0" u="none" strike="noStrike" kern="1200" spc="0" baseline="0" dirty="0">
              <a:ln>
                <a:noFill/>
              </a:ln>
              <a:solidFill>
                <a:srgbClr val="284F92"/>
              </a:solidFill>
              <a:latin typeface="Verdana" pitchFamily="34"/>
              <a:ea typeface="MS PGothic" pitchFamily="34"/>
              <a:cs typeface="Mangal" pitchFamily="2"/>
            </a:endParaRPr>
          </a:p>
          <a:p>
            <a:pPr marL="0" marR="0" lvl="0" indent="0" algn="just" rtl="0" hangingPunct="0">
              <a:lnSpc>
                <a:spcPct val="100000"/>
              </a:lnSpc>
              <a:spcBef>
                <a:spcPts val="0"/>
              </a:spcBef>
              <a:spcAft>
                <a:spcPts val="0"/>
              </a:spcAft>
              <a:buNone/>
              <a:tabLst/>
            </a:pPr>
            <a:r>
              <a:rPr lang="fr-FR" sz="1400" b="0" i="0" u="none" strike="noStrike" kern="1200" spc="0" baseline="0" dirty="0">
                <a:ln>
                  <a:noFill/>
                </a:ln>
                <a:latin typeface="Wingdings 3" pitchFamily="18"/>
                <a:ea typeface="MS PGothic" pitchFamily="34"/>
                <a:cs typeface="Mangal" pitchFamily="2"/>
              </a:rPr>
              <a:t> </a:t>
            </a:r>
            <a:r>
              <a:rPr lang="fr-FR" sz="1400" b="0" i="0" u="none" strike="noStrike" kern="1200" spc="0" baseline="0" dirty="0">
                <a:ln>
                  <a:noFill/>
                </a:ln>
                <a:solidFill>
                  <a:srgbClr val="284F92"/>
                </a:solidFill>
                <a:latin typeface="Verdana" pitchFamily="34"/>
                <a:ea typeface="MS PGothic" pitchFamily="34"/>
                <a:cs typeface="Mangal" pitchFamily="2"/>
              </a:rPr>
              <a:t>Une fois connecté, </a:t>
            </a:r>
            <a:r>
              <a:rPr lang="fr-FR" sz="1400" b="1" i="0" u="none" strike="noStrike" kern="1200" spc="0" baseline="0" dirty="0">
                <a:ln>
                  <a:noFill/>
                </a:ln>
                <a:solidFill>
                  <a:srgbClr val="284F92"/>
                </a:solidFill>
                <a:latin typeface="Verdana" pitchFamily="34"/>
                <a:ea typeface="MS PGothic" pitchFamily="34"/>
                <a:cs typeface="Mangal" pitchFamily="2"/>
              </a:rPr>
              <a:t>l'utilisateur, </a:t>
            </a:r>
            <a:r>
              <a:rPr lang="fr-FR" sz="1400" b="0" i="0" u="none" strike="noStrike" kern="1200" spc="0" baseline="0" dirty="0">
                <a:ln>
                  <a:noFill/>
                </a:ln>
                <a:solidFill>
                  <a:srgbClr val="284F92"/>
                </a:solidFill>
                <a:latin typeface="Verdana" pitchFamily="34"/>
                <a:ea typeface="MS PGothic" pitchFamily="34"/>
                <a:cs typeface="Mangal" pitchFamily="2"/>
              </a:rPr>
              <a:t>selon les habilitations qui lui sont attribuées :  </a:t>
            </a:r>
          </a:p>
          <a:p>
            <a:pPr marL="0" marR="0" lvl="0" indent="0" algn="just" rtl="0" hangingPunct="0">
              <a:lnSpc>
                <a:spcPct val="100000"/>
              </a:lnSpc>
              <a:spcBef>
                <a:spcPts val="0"/>
              </a:spcBef>
              <a:spcAft>
                <a:spcPts val="0"/>
              </a:spcAft>
              <a:buNone/>
              <a:tabLst/>
            </a:pPr>
            <a:r>
              <a:rPr lang="fr-FR" sz="1400" b="0" i="0" u="none" strike="noStrike" kern="1200" spc="0" baseline="0" dirty="0">
                <a:ln>
                  <a:noFill/>
                </a:ln>
                <a:solidFill>
                  <a:srgbClr val="284F92"/>
                </a:solidFill>
                <a:latin typeface="Verdana" pitchFamily="34"/>
                <a:ea typeface="MS PGothic" pitchFamily="34"/>
                <a:cs typeface="Mangal" pitchFamily="2"/>
              </a:rPr>
              <a:t>	- arrive sur une page d’accueil dont le contenu est adapté à son profil</a:t>
            </a:r>
          </a:p>
          <a:p>
            <a:pPr marL="0" marR="0" lvl="0" indent="0" algn="just" rtl="0" hangingPunct="0">
              <a:lnSpc>
                <a:spcPct val="100000"/>
              </a:lnSpc>
              <a:spcBef>
                <a:spcPts val="0"/>
              </a:spcBef>
              <a:spcAft>
                <a:spcPts val="0"/>
              </a:spcAft>
              <a:buNone/>
              <a:tabLst/>
            </a:pPr>
            <a:r>
              <a:rPr lang="fr-FR" sz="1400" b="0" i="0" u="none" strike="noStrike" kern="1200" spc="0" baseline="0" dirty="0">
                <a:ln>
                  <a:noFill/>
                </a:ln>
                <a:solidFill>
                  <a:srgbClr val="284F92"/>
                </a:solidFill>
                <a:latin typeface="Verdana" pitchFamily="34"/>
                <a:ea typeface="MS PGothic" pitchFamily="34"/>
                <a:cs typeface="Mangal" pitchFamily="2"/>
              </a:rPr>
              <a:t>	- accède à un </a:t>
            </a:r>
            <a:r>
              <a:rPr lang="fr-FR" sz="1400" b="1" i="0" u="none" strike="noStrike" kern="1200" spc="0" baseline="0" dirty="0">
                <a:ln>
                  <a:noFill/>
                </a:ln>
                <a:solidFill>
                  <a:srgbClr val="284F92"/>
                </a:solidFill>
                <a:latin typeface="Verdana" pitchFamily="34"/>
                <a:ea typeface="MS PGothic" pitchFamily="34"/>
                <a:cs typeface="Mangal" pitchFamily="2"/>
              </a:rPr>
              <a:t>ensemble </a:t>
            </a:r>
            <a:r>
              <a:rPr lang="fr-FR" sz="1400" b="1" i="0" u="none" strike="noStrike" kern="1200" spc="0" baseline="0" dirty="0" smtClean="0">
                <a:ln>
                  <a:noFill/>
                </a:ln>
                <a:solidFill>
                  <a:srgbClr val="284F92"/>
                </a:solidFill>
                <a:latin typeface="Verdana" pitchFamily="34"/>
                <a:ea typeface="MS PGothic" pitchFamily="34"/>
                <a:cs typeface="Mangal" pitchFamily="2"/>
              </a:rPr>
              <a:t>d'espaces</a:t>
            </a:r>
            <a:endParaRPr lang="fr-FR" sz="1400" b="0" i="0" u="none" strike="noStrike" kern="1200" spc="0" baseline="0" dirty="0">
              <a:ln>
                <a:noFill/>
              </a:ln>
              <a:latin typeface="Wingdings 3" pitchFamily="18"/>
              <a:ea typeface="MS PGothic" pitchFamily="34"/>
              <a:cs typeface="Mangal" pitchFamily="2"/>
            </a:endParaRPr>
          </a:p>
        </p:txBody>
      </p:sp>
      <p:pic>
        <p:nvPicPr>
          <p:cNvPr id="7" name="Image 6"/>
          <p:cNvPicPr>
            <a:picLocks noChangeAspect="1"/>
          </p:cNvPicPr>
          <p:nvPr/>
        </p:nvPicPr>
        <p:blipFill>
          <a:blip r:embed="rId3" cstate="print">
            <a:lum/>
            <a:alphaModFix/>
          </a:blip>
          <a:srcRect/>
          <a:stretch>
            <a:fillRect/>
          </a:stretch>
        </p:blipFill>
        <p:spPr>
          <a:xfrm>
            <a:off x="1106384" y="4365104"/>
            <a:ext cx="6926760" cy="1832344"/>
          </a:xfrm>
          <a:prstGeom prst="rect">
            <a:avLst/>
          </a:prstGeom>
          <a:noFill/>
          <a:ln>
            <a:noFill/>
          </a:ln>
        </p:spPr>
      </p:pic>
      <p:pic>
        <p:nvPicPr>
          <p:cNvPr id="8"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21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p:cNvSpPr txBox="1"/>
          <p:nvPr/>
        </p:nvSpPr>
        <p:spPr>
          <a:xfrm>
            <a:off x="702803" y="1304175"/>
            <a:ext cx="7727759" cy="360359"/>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spcBef>
                <a:spcPts val="0"/>
              </a:spcBef>
              <a:spcAft>
                <a:spcPts val="0"/>
              </a:spcAft>
              <a:buNone/>
            </a:pPr>
            <a:r>
              <a:rPr lang="fr-FR" sz="1800" kern="0" dirty="0">
                <a:solidFill>
                  <a:srgbClr val="00B050"/>
                </a:solidFill>
                <a:latin typeface="Verdana" pitchFamily="34"/>
                <a:ea typeface="ＭＳ Ｐゴシック" pitchFamily="34"/>
                <a:cs typeface="ＭＳ Ｐゴシック" pitchFamily="18"/>
              </a:rPr>
              <a:t>Zoom sur le mode portail : </a:t>
            </a:r>
            <a:r>
              <a:rPr lang="fr-FR" sz="1600" b="0" i="0" u="none" strike="noStrike" kern="0" spc="0" baseline="0" dirty="0" smtClean="0">
                <a:ln>
                  <a:noFill/>
                </a:ln>
                <a:solidFill>
                  <a:srgbClr val="00B050"/>
                </a:solidFill>
                <a:latin typeface="Verdana" pitchFamily="34"/>
                <a:ea typeface="ＭＳ Ｐゴシック" pitchFamily="34"/>
                <a:cs typeface="ＭＳ Ｐゴシック" pitchFamily="18"/>
              </a:rPr>
              <a:t>l'ergonomie globale du Portail</a:t>
            </a: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 </a:t>
            </a:r>
            <a:r>
              <a:rPr lang="fr-FR" sz="1600" b="0" i="0" u="none" strike="noStrike" kern="0" spc="0" baseline="0" dirty="0" smtClean="0">
                <a:ln>
                  <a:noFill/>
                </a:ln>
                <a:solidFill>
                  <a:srgbClr val="00B050"/>
                </a:solidFill>
                <a:latin typeface="Verdana" pitchFamily="34"/>
                <a:ea typeface="ＭＳ Ｐゴシック" pitchFamily="34"/>
                <a:cs typeface="ＭＳ Ｐゴシック" pitchFamily="18"/>
              </a:rPr>
              <a:t>(2/2)</a:t>
            </a:r>
            <a:endParaRPr lang="fr-FR" sz="1600" b="0" i="0" u="none" strike="noStrike" kern="0" spc="0" baseline="0" dirty="0">
              <a:ln>
                <a:noFill/>
              </a:ln>
              <a:solidFill>
                <a:srgbClr val="00B050"/>
              </a:solidFill>
              <a:latin typeface="Verdana" pitchFamily="34"/>
              <a:ea typeface="ＭＳ Ｐゴシック" pitchFamily="34"/>
              <a:cs typeface="ＭＳ Ｐゴシック" pitchFamily="18"/>
            </a:endParaRPr>
          </a:p>
        </p:txBody>
      </p:sp>
      <p:sp>
        <p:nvSpPr>
          <p:cNvPr id="4" name="Rectangle 8"/>
          <p:cNvSpPr/>
          <p:nvPr/>
        </p:nvSpPr>
        <p:spPr>
          <a:xfrm>
            <a:off x="7452319" y="4734717"/>
            <a:ext cx="1513679" cy="1214563"/>
          </a:xfrm>
          <a:prstGeom prst="rect">
            <a:avLst/>
          </a:prstGeom>
          <a:noFill/>
          <a:ln>
            <a:noFill/>
            <a:prstDash val="solid"/>
          </a:ln>
        </p:spPr>
        <p:txBody>
          <a:bodyPr vert="horz" wrap="square" lIns="91440" tIns="45720" rIns="91440" bIns="45720" anchor="t" anchorCtr="0" compatLnSpc="0">
            <a:spAutoFit/>
          </a:bodyPr>
          <a:lstStyle/>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4</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Les </a:t>
            </a:r>
            <a:r>
              <a:rPr lang="fr-FR" sz="1200" b="0" i="0" u="none" strike="noStrike" kern="1200" dirty="0">
                <a:ln>
                  <a:noFill/>
                </a:ln>
                <a:solidFill>
                  <a:srgbClr val="284F92"/>
                </a:solidFill>
                <a:latin typeface="Verdana" pitchFamily="34"/>
                <a:ea typeface="MS PGothic" pitchFamily="34"/>
                <a:cs typeface="Mangal" pitchFamily="2"/>
              </a:rPr>
              <a:t>actualités </a:t>
            </a:r>
            <a:r>
              <a:rPr lang="fr-FR" sz="1200" b="0" i="0" u="none" strike="noStrike" kern="1200" dirty="0" smtClean="0">
                <a:ln>
                  <a:noFill/>
                </a:ln>
                <a:solidFill>
                  <a:srgbClr val="284F92"/>
                </a:solidFill>
                <a:latin typeface="Verdana" pitchFamily="34"/>
                <a:ea typeface="MS PGothic" pitchFamily="34"/>
                <a:cs typeface="Mangal" pitchFamily="2"/>
              </a:rPr>
              <a:t>restituent</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le </a:t>
            </a:r>
            <a:r>
              <a:rPr lang="fr-FR" sz="1200" b="0" i="0" u="none" strike="noStrike" kern="1200" dirty="0">
                <a:ln>
                  <a:noFill/>
                </a:ln>
                <a:solidFill>
                  <a:srgbClr val="284F92"/>
                </a:solidFill>
                <a:latin typeface="Verdana" pitchFamily="34"/>
                <a:ea typeface="MS PGothic" pitchFamily="34"/>
                <a:cs typeface="Mangal" pitchFamily="2"/>
              </a:rPr>
              <a:t>fil d’actualités pertinentes pour </a:t>
            </a:r>
            <a:r>
              <a:rPr lang="fr-FR" sz="1200" b="0" i="0" u="none" strike="noStrike" kern="1200" dirty="0" smtClean="0">
                <a:ln>
                  <a:noFill/>
                </a:ln>
                <a:solidFill>
                  <a:srgbClr val="284F92"/>
                </a:solidFill>
                <a:latin typeface="Verdana" pitchFamily="34"/>
                <a:ea typeface="MS PGothic" pitchFamily="34"/>
                <a:cs typeface="Mangal" pitchFamily="2"/>
              </a:rPr>
              <a:t>l’espace</a:t>
            </a:r>
            <a:endParaRPr lang="fr-FR" sz="1200" b="0" i="0" u="none" strike="noStrike" kern="1200" dirty="0">
              <a:ln>
                <a:noFill/>
              </a:ln>
              <a:solidFill>
                <a:srgbClr val="284F92"/>
              </a:solidFill>
              <a:latin typeface="Verdana" pitchFamily="34"/>
              <a:ea typeface="MS PGothic" pitchFamily="34"/>
              <a:cs typeface="Mangal" pitchFamily="2"/>
            </a:endParaRPr>
          </a:p>
        </p:txBody>
      </p:sp>
      <p:pic>
        <p:nvPicPr>
          <p:cNvPr id="5" name="Image 4"/>
          <p:cNvPicPr>
            <a:picLocks noChangeAspect="1"/>
          </p:cNvPicPr>
          <p:nvPr/>
        </p:nvPicPr>
        <p:blipFill>
          <a:blip r:embed="rId3" cstate="print">
            <a:lum/>
            <a:alphaModFix/>
          </a:blip>
          <a:srcRect l="32441" t="22736" r="16443" b="14222"/>
          <a:stretch>
            <a:fillRect/>
          </a:stretch>
        </p:blipFill>
        <p:spPr>
          <a:xfrm>
            <a:off x="1793159" y="1664534"/>
            <a:ext cx="5515145" cy="4591336"/>
          </a:xfrm>
          <a:prstGeom prst="rect">
            <a:avLst/>
          </a:prstGeom>
          <a:noFill/>
          <a:ln>
            <a:noFill/>
          </a:ln>
        </p:spPr>
      </p:pic>
      <p:sp>
        <p:nvSpPr>
          <p:cNvPr id="7" name="Title 1"/>
          <p:cNvSpPr txBox="1"/>
          <p:nvPr/>
        </p:nvSpPr>
        <p:spPr>
          <a:xfrm>
            <a:off x="354906" y="954718"/>
            <a:ext cx="8473320" cy="445679"/>
          </a:xfrm>
          <a:prstGeom prst="rect">
            <a:avLst/>
          </a:prstGeom>
          <a:noFill/>
          <a:ln>
            <a:noFill/>
          </a:ln>
        </p:spPr>
        <p:txBody>
          <a:bodyPr vert="horz" wrap="square" lIns="91440" tIns="45720" rIns="91440" bIns="45720" anchor="ctr" anchorCtr="0" compatLnSpc="0"/>
          <a:lstStyle/>
          <a:p>
            <a:pPr lvl="0" algn="ctr" hangingPunct="0">
              <a:lnSpc>
                <a:spcPct val="150000"/>
              </a:lnSpc>
              <a:spcBef>
                <a:spcPts val="0"/>
              </a:spcBef>
              <a:spcAft>
                <a:spcPts val="0"/>
              </a:spcAft>
            </a:pPr>
            <a:r>
              <a:rPr lang="fr-FR" sz="2000" b="1" dirty="0">
                <a:solidFill>
                  <a:srgbClr val="284F92"/>
                </a:solidFill>
                <a:latin typeface="Verdana" pitchFamily="34"/>
                <a:ea typeface="MS PGothic" pitchFamily="34"/>
                <a:cs typeface="ＭＳ Ｐゴシック" pitchFamily="18"/>
              </a:rPr>
              <a:t>Présentation de la solution Chorus Pro</a:t>
            </a:r>
          </a:p>
        </p:txBody>
      </p:sp>
      <p:sp>
        <p:nvSpPr>
          <p:cNvPr id="9" name="Forme libre 8"/>
          <p:cNvSpPr/>
          <p:nvPr/>
        </p:nvSpPr>
        <p:spPr>
          <a:xfrm>
            <a:off x="193478" y="1826402"/>
            <a:ext cx="1152000" cy="288000"/>
          </a:xfrm>
          <a:custGeom>
            <a:avLst>
              <a:gd name="f0" fmla="val 47116"/>
              <a:gd name="f1" fmla="val 18044"/>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E6E6FF"/>
          </a:solidFill>
          <a:ln w="0">
            <a:solidFill>
              <a:srgbClr val="3465A4"/>
            </a:solidFill>
            <a:prstDash val="solid"/>
            <a:round/>
          </a:ln>
        </p:spPr>
        <p:txBody>
          <a:bodyPr vert="horz" wrap="none" lIns="90000" tIns="45000" rIns="36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Liberation Sans" pitchFamily="18"/>
              <a:ea typeface="Microsoft YaHei" pitchFamily="2"/>
              <a:cs typeface="Mangal" pitchFamily="2"/>
            </a:endParaRPr>
          </a:p>
        </p:txBody>
      </p:sp>
      <p:sp>
        <p:nvSpPr>
          <p:cNvPr id="10" name="ZoneTexte 9"/>
          <p:cNvSpPr txBox="1"/>
          <p:nvPr/>
        </p:nvSpPr>
        <p:spPr>
          <a:xfrm>
            <a:off x="340842" y="1833586"/>
            <a:ext cx="863999" cy="288000"/>
          </a:xfrm>
          <a:prstGeom prst="rect">
            <a:avLst/>
          </a:prstGeom>
          <a:noFill/>
          <a:ln>
            <a:noFill/>
          </a:ln>
        </p:spPr>
        <p:txBody>
          <a:bodyPr vert="horz" wrap="square" lIns="90000" tIns="45000" rIns="36000" bIns="45000" anchorCtr="0" compatLnSpc="0">
            <a:spAutoFit/>
          </a:bodyPr>
          <a:lstStyle/>
          <a:p>
            <a:pPr marL="0" marR="0" lvl="0" indent="0" algn="ctr" rtl="0" hangingPunct="0">
              <a:lnSpc>
                <a:spcPct val="100000"/>
              </a:lnSpc>
              <a:spcBef>
                <a:spcPts val="0"/>
              </a:spcBef>
              <a:spcAft>
                <a:spcPts val="0"/>
              </a:spcAft>
              <a:buNone/>
              <a:tabLst/>
            </a:pPr>
            <a:r>
              <a:rPr lang="fr-FR" sz="1000" b="0" i="0" u="none" strike="noStrike" kern="1200" dirty="0">
                <a:ln>
                  <a:noFill/>
                </a:ln>
                <a:latin typeface="Verdana" pitchFamily="34"/>
                <a:ea typeface="Microsoft YaHei" pitchFamily="2"/>
                <a:cs typeface="Mangal" pitchFamily="2"/>
              </a:rPr>
              <a:t>Espace</a:t>
            </a:r>
          </a:p>
        </p:txBody>
      </p:sp>
      <p:sp>
        <p:nvSpPr>
          <p:cNvPr id="11" name="Forme libre 10"/>
          <p:cNvSpPr/>
          <p:nvPr/>
        </p:nvSpPr>
        <p:spPr>
          <a:xfrm>
            <a:off x="7669999" y="1697895"/>
            <a:ext cx="1296000" cy="288000"/>
          </a:xfrm>
          <a:custGeom>
            <a:avLst>
              <a:gd name="f0" fmla="val -12344"/>
              <a:gd name="f1" fmla="val 16575"/>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E6E6FF"/>
          </a:solidFill>
          <a:ln w="0">
            <a:solidFill>
              <a:srgbClr val="3465A4"/>
            </a:solidFill>
            <a:prstDash val="solid"/>
            <a:round/>
          </a:ln>
        </p:spPr>
        <p:txBody>
          <a:bodyPr vert="horz" wrap="none" lIns="90000" tIns="45000" rIns="36000" bIns="45000" anchor="ctr" anchorCtr="0" compatLnSpc="0"/>
          <a:lstStyle/>
          <a:p>
            <a:pPr marL="0" marR="0" lvl="0" indent="0" algn="ctr" rtl="0" hangingPunct="0">
              <a:lnSpc>
                <a:spcPct val="100000"/>
              </a:lnSpc>
              <a:spcBef>
                <a:spcPts val="0"/>
              </a:spcBef>
              <a:spcAft>
                <a:spcPts val="0"/>
              </a:spcAft>
              <a:buNone/>
              <a:tabLst/>
            </a:pPr>
            <a:r>
              <a:rPr lang="fr-FR" sz="1000" b="0" i="0" u="none" strike="noStrike" kern="1200">
                <a:ln>
                  <a:noFill/>
                </a:ln>
                <a:latin typeface="Verdana" pitchFamily="34"/>
                <a:ea typeface="Microsoft YaHei" pitchFamily="2"/>
                <a:cs typeface="Mangal" pitchFamily="2"/>
              </a:rPr>
              <a:t>Compte utilisateur</a:t>
            </a:r>
          </a:p>
        </p:txBody>
      </p:sp>
      <p:sp>
        <p:nvSpPr>
          <p:cNvPr id="12" name="ZoneTexte 11"/>
          <p:cNvSpPr txBox="1"/>
          <p:nvPr/>
        </p:nvSpPr>
        <p:spPr>
          <a:xfrm>
            <a:off x="205148" y="2420888"/>
            <a:ext cx="1507505" cy="1419602"/>
          </a:xfrm>
          <a:prstGeom prst="rect">
            <a:avLst/>
          </a:prstGeom>
          <a:noFill/>
          <a:ln>
            <a:noFill/>
          </a:ln>
        </p:spPr>
        <p:txBody>
          <a:bodyPr vert="horz" wrap="square" lIns="90000" tIns="45000" rIns="36000" bIns="45000" anchorCtr="0" compatLnSpc="0"/>
          <a:lstStyle/>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1</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Le </a:t>
            </a:r>
            <a:r>
              <a:rPr lang="fr-FR" sz="1200" b="0" i="0" u="none" strike="noStrike" kern="1200" dirty="0">
                <a:ln>
                  <a:noFill/>
                </a:ln>
                <a:solidFill>
                  <a:srgbClr val="284F92"/>
                </a:solidFill>
                <a:latin typeface="Verdana" pitchFamily="34"/>
                <a:ea typeface="MS PGothic" pitchFamily="34"/>
                <a:cs typeface="Mangal" pitchFamily="2"/>
              </a:rPr>
              <a:t>fil d’événements donne </a:t>
            </a:r>
            <a:r>
              <a:rPr lang="fr-FR" sz="1200" b="0" i="0" u="none" strike="noStrike" kern="1200" dirty="0" smtClean="0">
                <a:ln>
                  <a:noFill/>
                </a:ln>
                <a:solidFill>
                  <a:srgbClr val="284F92"/>
                </a:solidFill>
                <a:latin typeface="Verdana" pitchFamily="34"/>
                <a:ea typeface="MS PGothic" pitchFamily="34"/>
                <a:cs typeface="Mangal" pitchFamily="2"/>
              </a:rPr>
              <a:t>accès</a:t>
            </a:r>
            <a:br>
              <a:rPr lang="fr-FR" sz="1200" b="0" i="0" u="none" strike="noStrike" kern="1200" dirty="0" smtClean="0">
                <a:ln>
                  <a:noFill/>
                </a:ln>
                <a:solidFill>
                  <a:srgbClr val="284F92"/>
                </a:solidFill>
                <a:latin typeface="Verdana" pitchFamily="34"/>
                <a:ea typeface="MS PGothic" pitchFamily="34"/>
                <a:cs typeface="Mangal" pitchFamily="2"/>
              </a:rPr>
            </a:br>
            <a:r>
              <a:rPr lang="fr-FR" sz="1200" b="0" i="0" u="none" strike="noStrike" kern="1200" dirty="0" smtClean="0">
                <a:ln>
                  <a:noFill/>
                </a:ln>
                <a:solidFill>
                  <a:srgbClr val="284F92"/>
                </a:solidFill>
                <a:latin typeface="Verdana" pitchFamily="34"/>
                <a:ea typeface="MS PGothic" pitchFamily="34"/>
                <a:cs typeface="Mangal" pitchFamily="2"/>
              </a:rPr>
              <a:t>aux </a:t>
            </a:r>
            <a:r>
              <a:rPr lang="fr-FR" sz="1200" b="0" i="0" u="none" strike="noStrike" kern="1200" dirty="0">
                <a:ln>
                  <a:noFill/>
                </a:ln>
                <a:solidFill>
                  <a:srgbClr val="284F92"/>
                </a:solidFill>
                <a:latin typeface="Verdana" pitchFamily="34"/>
                <a:ea typeface="MS PGothic" pitchFamily="34"/>
                <a:cs typeface="Mangal" pitchFamily="2"/>
              </a:rPr>
              <a:t>événements </a:t>
            </a:r>
            <a:r>
              <a:rPr lang="fr-FR" sz="1200" b="0" i="0" u="none" strike="noStrike" kern="1200" dirty="0" smtClean="0">
                <a:ln>
                  <a:noFill/>
                </a:ln>
                <a:solidFill>
                  <a:srgbClr val="284F92"/>
                </a:solidFill>
                <a:latin typeface="Verdana" pitchFamily="34"/>
                <a:ea typeface="MS PGothic" pitchFamily="34"/>
                <a:cs typeface="Mangal" pitchFamily="2"/>
              </a:rPr>
              <a:t>couverts</a:t>
            </a:r>
            <a:br>
              <a:rPr lang="fr-FR" sz="1200" b="0" i="0" u="none" strike="noStrike" kern="1200" dirty="0" smtClean="0">
                <a:ln>
                  <a:noFill/>
                </a:ln>
                <a:solidFill>
                  <a:srgbClr val="284F92"/>
                </a:solidFill>
                <a:latin typeface="Verdana" pitchFamily="34"/>
                <a:ea typeface="MS PGothic" pitchFamily="34"/>
                <a:cs typeface="Mangal" pitchFamily="2"/>
              </a:rPr>
            </a:br>
            <a:r>
              <a:rPr lang="fr-FR" sz="1200" b="0" i="0" u="none" strike="noStrike" kern="1200" dirty="0" smtClean="0">
                <a:ln>
                  <a:noFill/>
                </a:ln>
                <a:solidFill>
                  <a:srgbClr val="284F92"/>
                </a:solidFill>
                <a:latin typeface="Verdana" pitchFamily="34"/>
                <a:ea typeface="MS PGothic" pitchFamily="34"/>
                <a:cs typeface="Mangal" pitchFamily="2"/>
              </a:rPr>
              <a:t>par l’espace</a:t>
            </a:r>
            <a:endParaRPr lang="fr-FR" sz="1200" b="0" i="0" u="none" strike="noStrike" kern="1200" dirty="0">
              <a:ln>
                <a:noFill/>
              </a:ln>
              <a:solidFill>
                <a:srgbClr val="284F92"/>
              </a:solidFill>
              <a:latin typeface="Verdana" pitchFamily="34"/>
              <a:ea typeface="MS PGothic" pitchFamily="34"/>
              <a:cs typeface="Mangal" pitchFamily="2"/>
            </a:endParaRPr>
          </a:p>
        </p:txBody>
      </p:sp>
      <p:sp>
        <p:nvSpPr>
          <p:cNvPr id="13" name="ZoneTexte 12"/>
          <p:cNvSpPr txBox="1"/>
          <p:nvPr/>
        </p:nvSpPr>
        <p:spPr>
          <a:xfrm>
            <a:off x="7476830" y="2252027"/>
            <a:ext cx="1559666" cy="2113078"/>
          </a:xfrm>
          <a:prstGeom prst="rect">
            <a:avLst/>
          </a:prstGeom>
          <a:noFill/>
          <a:ln>
            <a:noFill/>
          </a:ln>
        </p:spPr>
        <p:txBody>
          <a:bodyPr vert="horz" wrap="square" lIns="90000" tIns="45000" rIns="36000" bIns="45000" anchorCtr="0" compatLnSpc="0"/>
          <a:lstStyle/>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2</a:t>
            </a:r>
            <a:endParaRPr lang="fr-FR" sz="1200" b="0" i="0" u="none" strike="noStrike" kern="1200" dirty="0" smtClean="0">
              <a:ln>
                <a:noFill/>
              </a:ln>
              <a:solidFill>
                <a:srgbClr val="284F92"/>
              </a:solidFill>
              <a:latin typeface="Verdana" pitchFamily="34"/>
              <a:ea typeface="MS PGothic" pitchFamily="34"/>
              <a:cs typeface="Mangal" pitchFamily="2"/>
            </a:endParaRP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La liste</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des objets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sur lesquels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une </a:t>
            </a:r>
            <a:r>
              <a:rPr lang="fr-FR" sz="1200" b="0" i="0" u="none" strike="noStrike" kern="1200" dirty="0">
                <a:ln>
                  <a:noFill/>
                </a:ln>
                <a:solidFill>
                  <a:srgbClr val="284F92"/>
                </a:solidFill>
                <a:latin typeface="Verdana" pitchFamily="34"/>
                <a:ea typeface="MS PGothic" pitchFamily="34"/>
                <a:cs typeface="Mangal" pitchFamily="2"/>
              </a:rPr>
              <a:t>action </a:t>
            </a:r>
            <a:r>
              <a:rPr lang="fr-FR" sz="1200" b="0" i="0" u="none" strike="noStrike" kern="1200" dirty="0" smtClean="0">
                <a:ln>
                  <a:noFill/>
                </a:ln>
                <a:solidFill>
                  <a:srgbClr val="284F92"/>
                </a:solidFill>
                <a:latin typeface="Verdana" pitchFamily="34"/>
                <a:ea typeface="MS PGothic" pitchFamily="34"/>
                <a:cs typeface="Mangal" pitchFamily="2"/>
              </a:rPr>
              <a:t>utilisateur</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est </a:t>
            </a:r>
            <a:r>
              <a:rPr lang="fr-FR" sz="1200" b="0" i="0" u="none" strike="noStrike" kern="1200" dirty="0">
                <a:ln>
                  <a:noFill/>
                </a:ln>
                <a:solidFill>
                  <a:srgbClr val="284F92"/>
                </a:solidFill>
                <a:latin typeface="Verdana" pitchFamily="34"/>
                <a:ea typeface="MS PGothic" pitchFamily="34"/>
                <a:cs typeface="Mangal" pitchFamily="2"/>
              </a:rPr>
              <a:t>requise : </a:t>
            </a:r>
            <a:r>
              <a:rPr lang="fr-FR" sz="1200" b="0" i="0" u="none" strike="noStrike" kern="1200" dirty="0" smtClean="0">
                <a:ln>
                  <a:noFill/>
                </a:ln>
                <a:solidFill>
                  <a:srgbClr val="284F92"/>
                </a:solidFill>
                <a:latin typeface="Verdana" pitchFamily="34"/>
                <a:ea typeface="MS PGothic" pitchFamily="34"/>
                <a:cs typeface="Mangal" pitchFamily="2"/>
              </a:rPr>
              <a:t>factures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à </a:t>
            </a:r>
            <a:r>
              <a:rPr lang="fr-FR" sz="1200" b="0" i="0" u="none" strike="noStrike" kern="1200" dirty="0">
                <a:ln>
                  <a:noFill/>
                </a:ln>
                <a:solidFill>
                  <a:srgbClr val="284F92"/>
                </a:solidFill>
                <a:latin typeface="Verdana" pitchFamily="34"/>
                <a:ea typeface="MS PGothic" pitchFamily="34"/>
                <a:cs typeface="Mangal" pitchFamily="2"/>
              </a:rPr>
              <a:t>traiter, </a:t>
            </a:r>
            <a:r>
              <a:rPr lang="fr-FR" sz="1200" b="0" i="0" u="none" strike="noStrike" kern="1200" dirty="0" smtClean="0">
                <a:ln>
                  <a:noFill/>
                </a:ln>
                <a:solidFill>
                  <a:srgbClr val="284F92"/>
                </a:solidFill>
                <a:latin typeface="Verdana" pitchFamily="34"/>
                <a:ea typeface="MS PGothic" pitchFamily="34"/>
                <a:cs typeface="Mangal" pitchFamily="2"/>
              </a:rPr>
              <a:t>sollicitations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à </a:t>
            </a:r>
            <a:r>
              <a:rPr lang="fr-FR" sz="1200" b="0" i="0" u="none" strike="noStrike" kern="1200" dirty="0">
                <a:ln>
                  <a:noFill/>
                </a:ln>
                <a:solidFill>
                  <a:srgbClr val="284F92"/>
                </a:solidFill>
                <a:latin typeface="Verdana" pitchFamily="34"/>
                <a:ea typeface="MS PGothic" pitchFamily="34"/>
                <a:cs typeface="Mangal" pitchFamily="2"/>
              </a:rPr>
              <a:t>traiter…</a:t>
            </a:r>
          </a:p>
        </p:txBody>
      </p:sp>
      <p:sp>
        <p:nvSpPr>
          <p:cNvPr id="14" name="ZoneTexte 13"/>
          <p:cNvSpPr txBox="1"/>
          <p:nvPr/>
        </p:nvSpPr>
        <p:spPr>
          <a:xfrm>
            <a:off x="155143" y="4075058"/>
            <a:ext cx="1557510" cy="1946230"/>
          </a:xfrm>
          <a:prstGeom prst="rect">
            <a:avLst/>
          </a:prstGeom>
          <a:noFill/>
          <a:ln>
            <a:noFill/>
          </a:ln>
        </p:spPr>
        <p:txBody>
          <a:bodyPr vert="horz" wrap="square" lIns="90000" tIns="45000" rIns="36000" bIns="45000" anchorCtr="0" compatLnSpc="0"/>
          <a:lstStyle/>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3</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accès </a:t>
            </a:r>
            <a:r>
              <a:rPr lang="fr-FR" sz="1200" b="0" i="0" u="none" strike="noStrike" kern="1200" dirty="0">
                <a:ln>
                  <a:noFill/>
                </a:ln>
                <a:solidFill>
                  <a:srgbClr val="284F92"/>
                </a:solidFill>
                <a:latin typeface="Verdana" pitchFamily="34"/>
                <a:ea typeface="MS PGothic" pitchFamily="34"/>
                <a:cs typeface="Mangal" pitchFamily="2"/>
              </a:rPr>
              <a:t>aux différents </a:t>
            </a:r>
            <a:r>
              <a:rPr lang="fr-FR" sz="1200" b="0" i="0" u="none" strike="noStrike" kern="1200" dirty="0" smtClean="0">
                <a:ln>
                  <a:noFill/>
                </a:ln>
                <a:solidFill>
                  <a:srgbClr val="284F92"/>
                </a:solidFill>
                <a:latin typeface="Verdana" pitchFamily="34"/>
                <a:ea typeface="MS PGothic" pitchFamily="34"/>
                <a:cs typeface="Mangal" pitchFamily="2"/>
              </a:rPr>
              <a:t>actes</a:t>
            </a:r>
            <a:br>
              <a:rPr lang="fr-FR" sz="1200" b="0" i="0" u="none" strike="noStrike" kern="1200" dirty="0" smtClean="0">
                <a:ln>
                  <a:noFill/>
                </a:ln>
                <a:solidFill>
                  <a:srgbClr val="284F92"/>
                </a:solidFill>
                <a:latin typeface="Verdana" pitchFamily="34"/>
                <a:ea typeface="MS PGothic" pitchFamily="34"/>
                <a:cs typeface="Mangal" pitchFamily="2"/>
              </a:rPr>
            </a:br>
            <a:r>
              <a:rPr lang="fr-FR" sz="1200" b="0" i="0" u="none" strike="noStrike" kern="1200" dirty="0" smtClean="0">
                <a:ln>
                  <a:noFill/>
                </a:ln>
                <a:solidFill>
                  <a:srgbClr val="284F92"/>
                </a:solidFill>
                <a:latin typeface="Verdana" pitchFamily="34"/>
                <a:ea typeface="MS PGothic" pitchFamily="34"/>
                <a:cs typeface="Mangal" pitchFamily="2"/>
              </a:rPr>
              <a:t>de </a:t>
            </a:r>
            <a:r>
              <a:rPr lang="fr-FR" sz="1200" b="0" i="0" u="none" strike="noStrike" kern="1200" dirty="0">
                <a:ln>
                  <a:noFill/>
                </a:ln>
                <a:solidFill>
                  <a:srgbClr val="284F92"/>
                </a:solidFill>
                <a:latin typeface="Verdana" pitchFamily="34"/>
                <a:ea typeface="MS PGothic" pitchFamily="34"/>
                <a:cs typeface="Mangal" pitchFamily="2"/>
              </a:rPr>
              <a:t>gestion </a:t>
            </a:r>
            <a:r>
              <a:rPr lang="fr-FR" sz="1200" b="0" i="0" u="none" strike="noStrike" kern="1200" dirty="0" smtClean="0">
                <a:ln>
                  <a:noFill/>
                </a:ln>
                <a:solidFill>
                  <a:srgbClr val="284F92"/>
                </a:solidFill>
                <a:latin typeface="Verdana" pitchFamily="34"/>
                <a:ea typeface="MS PGothic" pitchFamily="34"/>
                <a:cs typeface="Mangal" pitchFamily="2"/>
              </a:rPr>
              <a:t>disponibles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sur l’espace</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dont l’accès</a:t>
            </a:r>
          </a:p>
          <a:p>
            <a:pPr marL="0" marR="0" lvl="0" indent="0" algn="ctr" rtl="0" hangingPunct="0">
              <a:lnSpc>
                <a:spcPct val="100000"/>
              </a:lnSpc>
              <a:spcBef>
                <a:spcPts val="0"/>
              </a:spcBef>
              <a:spcAft>
                <a:spcPts val="0"/>
              </a:spcAft>
              <a:buNone/>
              <a:tabLst/>
            </a:pPr>
            <a:r>
              <a:rPr lang="fr-FR" sz="1200" b="0" i="0" u="none" strike="noStrike" kern="1200" dirty="0" smtClean="0">
                <a:ln>
                  <a:noFill/>
                </a:ln>
                <a:solidFill>
                  <a:srgbClr val="284F92"/>
                </a:solidFill>
                <a:latin typeface="Verdana" pitchFamily="34"/>
                <a:ea typeface="MS PGothic" pitchFamily="34"/>
                <a:cs typeface="Mangal" pitchFamily="2"/>
              </a:rPr>
              <a:t>au </a:t>
            </a:r>
            <a:r>
              <a:rPr lang="fr-FR" sz="1200" b="0" i="0" u="none" strike="noStrike" kern="1200" dirty="0">
                <a:ln>
                  <a:noFill/>
                </a:ln>
                <a:solidFill>
                  <a:srgbClr val="284F92"/>
                </a:solidFill>
                <a:latin typeface="Verdana" pitchFamily="34"/>
                <a:ea typeface="MS PGothic" pitchFamily="34"/>
                <a:cs typeface="Mangal" pitchFamily="2"/>
              </a:rPr>
              <a:t>suivi des stocks </a:t>
            </a:r>
            <a:r>
              <a:rPr lang="fr-FR" sz="1200" b="0" i="0" u="none" strike="noStrike" kern="1200" dirty="0" smtClean="0">
                <a:ln>
                  <a:noFill/>
                </a:ln>
                <a:solidFill>
                  <a:srgbClr val="284F92"/>
                </a:solidFill>
                <a:latin typeface="Verdana" pitchFamily="34"/>
                <a:ea typeface="MS PGothic" pitchFamily="34"/>
                <a:cs typeface="Mangal" pitchFamily="2"/>
              </a:rPr>
              <a:t>couverts par l’espace</a:t>
            </a:r>
            <a:endParaRPr lang="fr-FR" sz="1200" b="0" i="0" u="none" strike="noStrike" kern="1200" dirty="0">
              <a:ln>
                <a:noFill/>
              </a:ln>
              <a:solidFill>
                <a:srgbClr val="284F92"/>
              </a:solidFill>
              <a:latin typeface="Verdana" pitchFamily="34"/>
              <a:ea typeface="MS PGothic" pitchFamily="34"/>
              <a:cs typeface="Mangal" pitchFamily="2"/>
            </a:endParaRP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4754409"/>
            <a:ext cx="431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8fd19b5-35c3-45ce-9ada-b95bd2310017" descr="50FDA67E-4F3A-4E1E-8222-B9B2FCAC4D6F@loc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 y="-72008"/>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95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104" y="1052736"/>
            <a:ext cx="7871792" cy="648072"/>
          </a:xfrm>
        </p:spPr>
        <p:txBody>
          <a:bodyPr>
            <a:normAutofit/>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251520" y="1844824"/>
            <a:ext cx="8640960" cy="3888432"/>
          </a:xfrm>
        </p:spPr>
        <p:txBody>
          <a:bodyPr>
            <a:noAutofit/>
          </a:bodyPr>
          <a:lstStyle/>
          <a:p>
            <a:pPr algn="just"/>
            <a:r>
              <a:rPr lang="fr-FR" dirty="0">
                <a:solidFill>
                  <a:srgbClr val="284F92"/>
                </a:solidFill>
                <a:latin typeface="Verdana" pitchFamily="34"/>
                <a:ea typeface="MS PGothic" pitchFamily="34"/>
                <a:cs typeface="Mangal" pitchFamily="2"/>
              </a:rPr>
              <a:t>Contexte</a:t>
            </a:r>
          </a:p>
          <a:p>
            <a:pPr marL="0" indent="0" algn="just">
              <a:buNone/>
            </a:pPr>
            <a:endParaRPr lang="fr-FR" sz="1200" dirty="0">
              <a:solidFill>
                <a:srgbClr val="284F92"/>
              </a:solidFill>
              <a:latin typeface="Verdana" pitchFamily="34"/>
              <a:ea typeface="MS PGothic" pitchFamily="34"/>
              <a:cs typeface="Mangal" pitchFamily="2"/>
            </a:endParaRPr>
          </a:p>
          <a:p>
            <a:pPr algn="just"/>
            <a:r>
              <a:rPr lang="fr-FR" dirty="0">
                <a:solidFill>
                  <a:schemeClr val="accent3">
                    <a:lumMod val="75000"/>
                  </a:schemeClr>
                </a:solidFill>
                <a:effectLst>
                  <a:outerShdw blurRad="38100" dist="38100" dir="2700000" algn="tl">
                    <a:srgbClr val="000000">
                      <a:alpha val="43137"/>
                    </a:srgbClr>
                  </a:outerShdw>
                </a:effectLst>
                <a:latin typeface="Verdana" pitchFamily="34"/>
                <a:ea typeface="MS PGothic" pitchFamily="34"/>
                <a:cs typeface="Mangal" pitchFamily="2"/>
              </a:rPr>
              <a:t>Échéance au 1er janvier : comment cela va-t-il se passer ?</a:t>
            </a:r>
          </a:p>
          <a:p>
            <a:pPr algn="just"/>
            <a:endParaRPr lang="fr-FR" sz="1200" dirty="0">
              <a:solidFill>
                <a:srgbClr val="284F92"/>
              </a:solidFill>
              <a:latin typeface="Verdana" pitchFamily="34"/>
              <a:ea typeface="MS PGothic" pitchFamily="34"/>
              <a:cs typeface="Mangal" pitchFamily="2"/>
            </a:endParaRPr>
          </a:p>
          <a:p>
            <a:pPr algn="just"/>
            <a:r>
              <a:rPr lang="fr-FR" dirty="0">
                <a:solidFill>
                  <a:schemeClr val="accent6">
                    <a:lumMod val="75000"/>
                  </a:schemeClr>
                </a:solidFill>
                <a:effectLst>
                  <a:outerShdw blurRad="38100" dist="38100" dir="2700000" algn="tl">
                    <a:srgbClr val="000000">
                      <a:alpha val="43137"/>
                    </a:srgbClr>
                  </a:outerShdw>
                </a:effectLst>
                <a:latin typeface="Verdana" pitchFamily="34"/>
                <a:ea typeface="MS PGothic" pitchFamily="34"/>
                <a:cs typeface="Mangal" pitchFamily="2"/>
              </a:rPr>
              <a:t>Vue d’ensemble : fonctionnalités, accès, ergonomie</a:t>
            </a:r>
          </a:p>
          <a:p>
            <a:pPr lvl="1" algn="just"/>
            <a:r>
              <a:rPr lang="fr-FR" sz="1800" dirty="0">
                <a:solidFill>
                  <a:srgbClr val="284F92"/>
                </a:solidFill>
                <a:latin typeface="Verdana" pitchFamily="34"/>
                <a:ea typeface="MS PGothic" pitchFamily="34"/>
                <a:cs typeface="Mangal" pitchFamily="2"/>
              </a:rPr>
              <a:t>Gestion des structures et des utilisateurs</a:t>
            </a:r>
          </a:p>
          <a:p>
            <a:pPr lvl="1" algn="just"/>
            <a:r>
              <a:rPr lang="fr-FR" sz="1800" dirty="0">
                <a:solidFill>
                  <a:srgbClr val="284F92"/>
                </a:solidFill>
                <a:latin typeface="Verdana" pitchFamily="34"/>
                <a:ea typeface="MS PGothic" pitchFamily="34"/>
                <a:cs typeface="Mangal" pitchFamily="2"/>
              </a:rPr>
              <a:t>Gestion des factures</a:t>
            </a:r>
          </a:p>
          <a:p>
            <a:pPr lvl="1" algn="just"/>
            <a:r>
              <a:rPr lang="fr-FR" sz="1800" dirty="0">
                <a:solidFill>
                  <a:srgbClr val="284F92"/>
                </a:solidFill>
                <a:latin typeface="Verdana" pitchFamily="34"/>
                <a:ea typeface="MS PGothic" pitchFamily="34"/>
                <a:cs typeface="Mangal" pitchFamily="2"/>
              </a:rPr>
              <a:t>Assistance utilisateur</a:t>
            </a:r>
          </a:p>
          <a:p>
            <a:pPr lvl="1" algn="just"/>
            <a:r>
              <a:rPr lang="fr-FR" sz="1800" dirty="0">
                <a:solidFill>
                  <a:srgbClr val="284F92"/>
                </a:solidFill>
                <a:latin typeface="Verdana" pitchFamily="34"/>
                <a:ea typeface="MS PGothic" pitchFamily="34"/>
                <a:cs typeface="Mangal" pitchFamily="2"/>
              </a:rPr>
              <a:t>L’espace de qualification</a:t>
            </a:r>
          </a:p>
          <a:p>
            <a:pPr marL="457200" lvl="1" indent="0" algn="just">
              <a:buNone/>
            </a:pPr>
            <a:endParaRPr lang="fr-FR" sz="1200" dirty="0">
              <a:solidFill>
                <a:srgbClr val="284F92"/>
              </a:solidFill>
              <a:latin typeface="Verdana" pitchFamily="34"/>
              <a:ea typeface="MS PGothic" pitchFamily="34"/>
              <a:cs typeface="Mangal" pitchFamily="2"/>
            </a:endParaRPr>
          </a:p>
          <a:p>
            <a:pPr algn="just"/>
            <a:r>
              <a:rPr lang="fr-FR" dirty="0">
                <a:solidFill>
                  <a:srgbClr val="284F92"/>
                </a:solidFill>
                <a:latin typeface="Verdana" pitchFamily="34"/>
                <a:ea typeface="MS PGothic" pitchFamily="34"/>
                <a:cs typeface="Mangal" pitchFamily="2"/>
              </a:rPr>
              <a:t>Échéance du 1er janvier : comment s’y préparer ? </a:t>
            </a:r>
          </a:p>
          <a:p>
            <a:pPr marL="0" indent="0" algn="just">
              <a:buNone/>
            </a:pPr>
            <a:endParaRPr lang="fr-FR" sz="1200" dirty="0">
              <a:solidFill>
                <a:srgbClr val="284F92"/>
              </a:solidFill>
              <a:latin typeface="Verdana" pitchFamily="34"/>
              <a:ea typeface="MS PGothic" pitchFamily="34"/>
              <a:cs typeface="Mangal" pitchFamily="2"/>
            </a:endParaRPr>
          </a:p>
          <a:p>
            <a:pPr algn="just"/>
            <a:r>
              <a:rPr lang="fr-FR" dirty="0">
                <a:solidFill>
                  <a:srgbClr val="284F92"/>
                </a:solidFill>
                <a:latin typeface="Verdana" pitchFamily="34"/>
                <a:ea typeface="MS PGothic" pitchFamily="34"/>
                <a:cs typeface="Mangal" pitchFamily="2"/>
              </a:rPr>
              <a:t>Conclusion</a:t>
            </a:r>
          </a:p>
        </p:txBody>
      </p:sp>
      <p:pic>
        <p:nvPicPr>
          <p:cNvPr id="6"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9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060000" y="2304000"/>
            <a:ext cx="2615039" cy="2554560"/>
            <a:chOff x="3060000" y="2304000"/>
            <a:chExt cx="2615039" cy="2554560"/>
          </a:xfrm>
        </p:grpSpPr>
        <p:sp>
          <p:nvSpPr>
            <p:cNvPr id="3" name="Rectangle à coins arrondis 11"/>
            <p:cNvSpPr/>
            <p:nvPr/>
          </p:nvSpPr>
          <p:spPr>
            <a:xfrm>
              <a:off x="3060000" y="2304000"/>
              <a:ext cx="2615039" cy="2554560"/>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3F6F6"/>
            </a:solidFill>
            <a:ln w="38160">
              <a:solidFill>
                <a:srgbClr val="357B1D"/>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dirty="0">
                  <a:ln>
                    <a:noFill/>
                  </a:ln>
                  <a:solidFill>
                    <a:srgbClr val="000000"/>
                  </a:solidFill>
                  <a:latin typeface="Verdana" pitchFamily="34"/>
                  <a:ea typeface="ＭＳ Ｐゴシック" pitchFamily="34"/>
                  <a:cs typeface="Mangal" pitchFamily="2"/>
                </a:rPr>
                <a:t>Fiche structure</a:t>
              </a:r>
            </a:p>
          </p:txBody>
        </p:sp>
        <p:pic>
          <p:nvPicPr>
            <p:cNvPr id="4" name="Image 13"/>
            <p:cNvPicPr>
              <a:picLocks noChangeAspect="1"/>
            </p:cNvPicPr>
            <p:nvPr/>
          </p:nvPicPr>
          <p:blipFill>
            <a:blip cstate="print"/>
            <a:stretch>
              <a:fillRect/>
            </a:stretch>
          </p:blipFill>
          <p:spPr>
            <a:xfrm>
              <a:off x="3151080" y="2830680"/>
              <a:ext cx="2433240" cy="1743119"/>
            </a:xfrm>
            <a:prstGeom prst="rect">
              <a:avLst/>
            </a:prstGeom>
            <a:noFill/>
            <a:ln w="9360">
              <a:solidFill>
                <a:srgbClr val="357B1D"/>
              </a:solidFill>
              <a:prstDash val="solid"/>
              <a:round/>
            </a:ln>
          </p:spPr>
        </p:pic>
      </p:grpSp>
      <p:sp>
        <p:nvSpPr>
          <p:cNvPr id="5" name="Title 1"/>
          <p:cNvSpPr txBox="1"/>
          <p:nvPr/>
        </p:nvSpPr>
        <p:spPr>
          <a:xfrm>
            <a:off x="335344" y="1052736"/>
            <a:ext cx="8473320" cy="445680"/>
          </a:xfrm>
          <a:prstGeom prst="rect">
            <a:avLst/>
          </a:prstGeom>
          <a:noFill/>
          <a:ln>
            <a:noFill/>
          </a:ln>
        </p:spPr>
        <p:txBody>
          <a:bodyPr vert="horz" wrap="square" lIns="91440" tIns="45720" rIns="91440" bIns="45720" anchor="ctr" anchorCtr="0" compatLnSpc="0"/>
          <a:lstStyle/>
          <a:p>
            <a:pPr marL="0" marR="0" lvl="0" indent="0" algn="ctr" rtl="0" hangingPunct="0">
              <a:lnSpc>
                <a:spcPct val="100000"/>
              </a:lnSpc>
              <a:spcBef>
                <a:spcPts val="0"/>
              </a:spcBef>
              <a:spcAft>
                <a:spcPts val="0"/>
              </a:spcAft>
              <a:buNone/>
              <a:tabLst/>
            </a:pPr>
            <a:r>
              <a:rPr lang="fr-FR" sz="2000" i="0" u="none" strike="noStrike" kern="1200" spc="0" baseline="0" dirty="0">
                <a:ln>
                  <a:noFill/>
                </a:ln>
                <a:solidFill>
                  <a:srgbClr val="284F92"/>
                </a:solidFill>
                <a:latin typeface="Verdana" pitchFamily="34"/>
                <a:ea typeface="MS PGothic" pitchFamily="34"/>
                <a:cs typeface="ＭＳ Ｐゴシック" pitchFamily="18"/>
              </a:rPr>
              <a:t>Fiche structure, compte utilisateur et notions associées</a:t>
            </a:r>
          </a:p>
        </p:txBody>
      </p:sp>
      <p:sp>
        <p:nvSpPr>
          <p:cNvPr id="7" name="Espace réservé du texte 3"/>
          <p:cNvSpPr txBox="1"/>
          <p:nvPr/>
        </p:nvSpPr>
        <p:spPr>
          <a:xfrm>
            <a:off x="717135" y="1484784"/>
            <a:ext cx="7727759" cy="360359"/>
          </a:xfrm>
          <a:prstGeom prst="rect">
            <a:avLst/>
          </a:prstGeom>
          <a:noFill/>
          <a:ln>
            <a:noFill/>
          </a:ln>
        </p:spPr>
        <p:txBody>
          <a:bodyPr vert="horz" wrap="square" lIns="91440" tIns="45720" rIns="91440" bIns="45720" anchor="t" anchorCtr="0" compatLnSpc="0"/>
          <a:lstStyle/>
          <a:p>
            <a:pPr marL="343080" marR="0" lvl="0" indent="-343080" algn="ctr" rtl="0" hangingPunct="0">
              <a:lnSpc>
                <a:spcPct val="100000"/>
              </a:lnSpc>
              <a:spcBef>
                <a:spcPts val="400"/>
              </a:spcBef>
              <a:spcAft>
                <a:spcPts val="0"/>
              </a:spcAft>
              <a:buNone/>
              <a:tabLst/>
            </a:pPr>
            <a:r>
              <a:rPr lang="fr-FR" sz="1800" b="0" i="0" u="none" strike="noStrike" kern="0" spc="0" baseline="0" dirty="0">
                <a:ln>
                  <a:noFill/>
                </a:ln>
                <a:solidFill>
                  <a:srgbClr val="00B050"/>
                </a:solidFill>
                <a:latin typeface="Verdana" pitchFamily="34"/>
                <a:ea typeface="ＭＳ Ｐゴシック" pitchFamily="34"/>
                <a:cs typeface="ＭＳ Ｐゴシック" pitchFamily="18"/>
              </a:rPr>
              <a:t>Schéma global des référentiels Chorus Pro</a:t>
            </a:r>
          </a:p>
        </p:txBody>
      </p:sp>
      <p:pic>
        <p:nvPicPr>
          <p:cNvPr id="9" name="Image 8"/>
          <p:cNvPicPr>
            <a:picLocks noChangeAspect="1"/>
          </p:cNvPicPr>
          <p:nvPr/>
        </p:nvPicPr>
        <p:blipFill>
          <a:blip r:embed="rId3" cstate="print">
            <a:lum/>
            <a:alphaModFix/>
          </a:blip>
          <a:srcRect/>
          <a:stretch>
            <a:fillRect/>
          </a:stretch>
        </p:blipFill>
        <p:spPr>
          <a:xfrm>
            <a:off x="3151080" y="2867220"/>
            <a:ext cx="2415240" cy="1813320"/>
          </a:xfrm>
          <a:prstGeom prst="rect">
            <a:avLst/>
          </a:prstGeom>
          <a:noFill/>
          <a:ln>
            <a:noFill/>
          </a:ln>
        </p:spPr>
      </p:pic>
      <p:sp>
        <p:nvSpPr>
          <p:cNvPr id="10" name="Rectangle à coins arrondis 33"/>
          <p:cNvSpPr/>
          <p:nvPr/>
        </p:nvSpPr>
        <p:spPr>
          <a:xfrm>
            <a:off x="1043639" y="3384000"/>
            <a:ext cx="2125440" cy="1123200"/>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3F6F6"/>
          </a:solidFill>
          <a:ln w="38160">
            <a:solidFill>
              <a:srgbClr val="357B1D"/>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a:ln>
                  <a:noFill/>
                </a:ln>
                <a:solidFill>
                  <a:srgbClr val="000000"/>
                </a:solidFill>
                <a:latin typeface="Verdana" pitchFamily="34"/>
                <a:ea typeface="ＭＳ Ｐゴシック" pitchFamily="34"/>
                <a:cs typeface="Mangal" pitchFamily="2"/>
              </a:rPr>
              <a:t>Service 1</a:t>
            </a:r>
          </a:p>
        </p:txBody>
      </p:sp>
      <p:sp>
        <p:nvSpPr>
          <p:cNvPr id="11" name="Rectangle à coins arrondis 34"/>
          <p:cNvSpPr/>
          <p:nvPr/>
        </p:nvSpPr>
        <p:spPr>
          <a:xfrm>
            <a:off x="827640" y="3684959"/>
            <a:ext cx="2138400" cy="992520"/>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3F6F6"/>
          </a:solidFill>
          <a:ln w="38160">
            <a:solidFill>
              <a:srgbClr val="357B1D"/>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a:ln>
                  <a:noFill/>
                </a:ln>
                <a:solidFill>
                  <a:srgbClr val="000000"/>
                </a:solidFill>
                <a:latin typeface="Verdana" pitchFamily="34"/>
                <a:ea typeface="ＭＳ Ｐゴシック" pitchFamily="34"/>
                <a:cs typeface="Mangal" pitchFamily="2"/>
              </a:rPr>
              <a:t>Service 2</a:t>
            </a:r>
          </a:p>
        </p:txBody>
      </p:sp>
      <p:sp>
        <p:nvSpPr>
          <p:cNvPr id="12" name="Rectangle à coins arrondis 35"/>
          <p:cNvSpPr/>
          <p:nvPr/>
        </p:nvSpPr>
        <p:spPr>
          <a:xfrm>
            <a:off x="5472158" y="2131948"/>
            <a:ext cx="2282040" cy="433081"/>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8488C4"/>
              </a:gs>
              <a:gs pos="100000">
                <a:srgbClr val="D4DEFF"/>
              </a:gs>
            </a:gsLst>
            <a:lin ang="5400000"/>
          </a:gradFill>
          <a:ln w="38160">
            <a:solidFill>
              <a:srgbClr val="284F92"/>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a:ln>
                  <a:noFill/>
                </a:ln>
                <a:solidFill>
                  <a:schemeClr val="bg1"/>
                </a:solidFill>
                <a:latin typeface="Verdana" pitchFamily="34"/>
                <a:ea typeface="ＭＳ Ｐゴシック" pitchFamily="34"/>
                <a:cs typeface="Mangal" pitchFamily="2"/>
              </a:rPr>
              <a:t>Espaces</a:t>
            </a:r>
          </a:p>
        </p:txBody>
      </p:sp>
      <p:sp>
        <p:nvSpPr>
          <p:cNvPr id="13" name="Rectangle à coins arrondis 36"/>
          <p:cNvSpPr/>
          <p:nvPr/>
        </p:nvSpPr>
        <p:spPr>
          <a:xfrm>
            <a:off x="5464800" y="2541960"/>
            <a:ext cx="2286000" cy="362175"/>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8488C4"/>
              </a:gs>
              <a:gs pos="100000">
                <a:srgbClr val="D4DEFF"/>
              </a:gs>
            </a:gsLst>
            <a:lin ang="5400000"/>
          </a:gradFill>
          <a:ln w="38160">
            <a:solidFill>
              <a:srgbClr val="284F92"/>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dirty="0">
                <a:ln>
                  <a:noFill/>
                </a:ln>
                <a:solidFill>
                  <a:schemeClr val="bg1"/>
                </a:solidFill>
                <a:latin typeface="Verdana" pitchFamily="34"/>
                <a:ea typeface="ＭＳ Ｐゴシック" pitchFamily="34"/>
                <a:cs typeface="Mangal" pitchFamily="2"/>
              </a:rPr>
              <a:t>Espaces</a:t>
            </a:r>
          </a:p>
        </p:txBody>
      </p:sp>
      <p:sp>
        <p:nvSpPr>
          <p:cNvPr id="15" name="ZoneTexte 14"/>
          <p:cNvSpPr txBox="1"/>
          <p:nvPr/>
        </p:nvSpPr>
        <p:spPr>
          <a:xfrm>
            <a:off x="107504" y="1888047"/>
            <a:ext cx="2808479" cy="8350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fr-FR" sz="3200" b="0" i="0" u="none" strike="noStrike" kern="1200">
                <a:ln>
                  <a:noFill/>
                </a:ln>
                <a:latin typeface="Liberation Sans"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Liberation Sans"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Liberation Sans"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Liberation Sans"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Liberation Sans"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9pPr>
          </a:lstStyle>
          <a:p>
            <a:pPr marL="177840" marR="0" lvl="0" indent="-177840" algn="ctr" rtl="0" hangingPunct="0">
              <a:spcBef>
                <a:spcPts val="300"/>
              </a:spcBef>
              <a:spcAft>
                <a:spcPts val="0"/>
              </a:spcAft>
              <a:buNone/>
              <a:tabLst/>
            </a:pPr>
            <a:r>
              <a:rPr lang="fr-FR" sz="1000" b="1" kern="0" dirty="0" smtClean="0">
                <a:solidFill>
                  <a:srgbClr val="284F92"/>
                </a:solidFill>
                <a:latin typeface="Verdana" pitchFamily="34"/>
                <a:ea typeface="ＭＳ Ｐゴシック" pitchFamily="34"/>
                <a:cs typeface="ＭＳ Ｐゴシック" pitchFamily="16"/>
              </a:rPr>
              <a:t>1</a:t>
            </a:r>
          </a:p>
          <a:p>
            <a:pPr marL="177840" marR="0" lvl="0" indent="-177840" algn="ctr" rtl="0" hangingPunct="0">
              <a:spcBef>
                <a:spcPts val="300"/>
              </a:spcBef>
              <a:spcAft>
                <a:spcPts val="0"/>
              </a:spcAft>
              <a:buNone/>
              <a:tabLst/>
            </a:pPr>
            <a:r>
              <a:rPr lang="fr-FR" sz="1000" kern="0" dirty="0" smtClean="0">
                <a:solidFill>
                  <a:srgbClr val="284F92"/>
                </a:solidFill>
                <a:latin typeface="Verdana" pitchFamily="34"/>
                <a:ea typeface="ＭＳ Ｐゴシック" pitchFamily="34"/>
                <a:cs typeface="ＭＳ Ｐゴシック" pitchFamily="16"/>
              </a:rPr>
              <a:t>La </a:t>
            </a:r>
            <a:r>
              <a:rPr lang="fr-FR" sz="1000" b="1" kern="0" dirty="0">
                <a:solidFill>
                  <a:srgbClr val="284F92"/>
                </a:solidFill>
                <a:latin typeface="Verdana" pitchFamily="34"/>
                <a:ea typeface="ＭＳ Ｐゴシック" pitchFamily="34"/>
                <a:cs typeface="ＭＳ Ｐゴシック" pitchFamily="16"/>
              </a:rPr>
              <a:t>fiche structure </a:t>
            </a:r>
            <a:r>
              <a:rPr lang="fr-FR" sz="1000" kern="0" dirty="0" smtClean="0">
                <a:solidFill>
                  <a:srgbClr val="284F92"/>
                </a:solidFill>
                <a:latin typeface="Verdana" pitchFamily="34"/>
                <a:ea typeface="ＭＳ Ｐゴシック" pitchFamily="34"/>
                <a:cs typeface="ＭＳ Ｐゴシック" pitchFamily="16"/>
              </a:rPr>
              <a:t>identifie chaque</a:t>
            </a:r>
            <a:r>
              <a:rPr lang="fr-FR" sz="1000" b="0" i="0" u="none" strike="noStrike" kern="0" spc="0" baseline="0" dirty="0" smtClean="0">
                <a:solidFill>
                  <a:srgbClr val="284F92"/>
                </a:solidFill>
                <a:latin typeface="Verdana" pitchFamily="34"/>
                <a:ea typeface="ＭＳ Ｐゴシック" pitchFamily="34"/>
                <a:cs typeface="ＭＳ Ｐゴシック" pitchFamily="16"/>
              </a:rPr>
              <a:t> émetteur/destinataire en </a:t>
            </a:r>
            <a:r>
              <a:rPr lang="fr-FR" sz="1000" b="0" i="0" u="none" strike="noStrike" kern="0" spc="0" baseline="0" dirty="0">
                <a:solidFill>
                  <a:srgbClr val="284F92"/>
                </a:solidFill>
                <a:latin typeface="Verdana" pitchFamily="34"/>
                <a:ea typeface="ＭＳ Ｐゴシック" pitchFamily="34"/>
                <a:cs typeface="ＭＳ Ｐゴシック" pitchFamily="16"/>
              </a:rPr>
              <a:t>tant que </a:t>
            </a:r>
            <a:r>
              <a:rPr lang="fr-FR" sz="1000" b="0" i="0" u="none" strike="noStrike" kern="0" spc="0" baseline="0" dirty="0" smtClean="0">
                <a:solidFill>
                  <a:srgbClr val="284F92"/>
                </a:solidFill>
                <a:latin typeface="Verdana" pitchFamily="34"/>
                <a:ea typeface="ＭＳ Ｐゴシック" pitchFamily="34"/>
                <a:cs typeface="ＭＳ Ｐゴシック" pitchFamily="16"/>
              </a:rPr>
              <a:t>fournisseur ou </a:t>
            </a:r>
            <a:r>
              <a:rPr lang="fr-FR" sz="1000" b="0" i="0" u="none" strike="noStrike" kern="0" spc="0" baseline="0" dirty="0">
                <a:solidFill>
                  <a:srgbClr val="284F92"/>
                </a:solidFill>
                <a:latin typeface="Verdana" pitchFamily="34"/>
                <a:ea typeface="ＭＳ Ｐゴシック" pitchFamily="34"/>
                <a:cs typeface="ＭＳ Ｐゴシック" pitchFamily="16"/>
              </a:rPr>
              <a:t>structure publique.</a:t>
            </a:r>
          </a:p>
        </p:txBody>
      </p:sp>
      <p:sp>
        <p:nvSpPr>
          <p:cNvPr id="16" name="Rectangle à coins arrondis 34"/>
          <p:cNvSpPr/>
          <p:nvPr/>
        </p:nvSpPr>
        <p:spPr>
          <a:xfrm>
            <a:off x="612360" y="4009319"/>
            <a:ext cx="2138400" cy="992520"/>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3F6F6"/>
          </a:solidFill>
          <a:ln w="38160">
            <a:solidFill>
              <a:srgbClr val="357B1D"/>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a:ln>
                  <a:noFill/>
                </a:ln>
                <a:solidFill>
                  <a:srgbClr val="000000"/>
                </a:solidFill>
                <a:latin typeface="Verdana" pitchFamily="34"/>
                <a:ea typeface="ＭＳ Ｐゴシック" pitchFamily="34"/>
                <a:cs typeface="Mangal" pitchFamily="2"/>
              </a:rPr>
              <a:t>...</a:t>
            </a:r>
          </a:p>
        </p:txBody>
      </p:sp>
      <p:sp>
        <p:nvSpPr>
          <p:cNvPr id="17" name="Rectangle à coins arrondis 34"/>
          <p:cNvSpPr/>
          <p:nvPr/>
        </p:nvSpPr>
        <p:spPr>
          <a:xfrm>
            <a:off x="374040" y="4296960"/>
            <a:ext cx="2138400" cy="992520"/>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3F6F6"/>
          </a:solidFill>
          <a:ln w="38160">
            <a:solidFill>
              <a:srgbClr val="357B1D"/>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a:ln>
                  <a:noFill/>
                </a:ln>
                <a:solidFill>
                  <a:srgbClr val="000000"/>
                </a:solidFill>
                <a:latin typeface="Verdana" pitchFamily="34"/>
                <a:ea typeface="ＭＳ Ｐゴシック" pitchFamily="34"/>
                <a:cs typeface="Mangal" pitchFamily="2"/>
              </a:rPr>
              <a:t>Service X</a:t>
            </a:r>
          </a:p>
        </p:txBody>
      </p:sp>
      <p:sp>
        <p:nvSpPr>
          <p:cNvPr id="18" name="ZoneTexte 17"/>
          <p:cNvSpPr txBox="1"/>
          <p:nvPr/>
        </p:nvSpPr>
        <p:spPr>
          <a:xfrm>
            <a:off x="251521" y="5301208"/>
            <a:ext cx="3600400" cy="864096"/>
          </a:xfrm>
          <a:prstGeom prst="rect">
            <a:avLst/>
          </a:prstGeom>
          <a:noFill/>
          <a:ln>
            <a:noFill/>
          </a:ln>
        </p:spPr>
        <p:txBody>
          <a:bodyPr vert="horz" wrap="square" lIns="90000" tIns="45000" rIns="36000" bIns="45000" anchorCtr="0" compatLnSpc="0"/>
          <a:lstStyle/>
          <a:p>
            <a:pPr marL="0" marR="0" lvl="0" indent="0" algn="ctr" rtl="0" hangingPunct="0">
              <a:lnSpc>
                <a:spcPct val="100000"/>
              </a:lnSpc>
              <a:spcBef>
                <a:spcPts val="300"/>
              </a:spcBef>
              <a:spcAft>
                <a:spcPts val="0"/>
              </a:spcAft>
              <a:buNone/>
              <a:tabLst/>
            </a:pPr>
            <a:r>
              <a:rPr lang="fr-FR" sz="1000" b="1" i="0" u="none" strike="noStrike" kern="0" spc="0" baseline="0" dirty="0" smtClean="0">
                <a:ln>
                  <a:noFill/>
                </a:ln>
                <a:solidFill>
                  <a:srgbClr val="284F92"/>
                </a:solidFill>
                <a:latin typeface="Verdana" pitchFamily="34"/>
                <a:ea typeface="ＭＳ Ｐゴシック" pitchFamily="34"/>
                <a:cs typeface="ＭＳ Ｐゴシック" pitchFamily="18"/>
              </a:rPr>
              <a:t>2</a:t>
            </a:r>
          </a:p>
          <a:p>
            <a:pPr marL="0" marR="0" lvl="0" indent="0" algn="ctr" rtl="0" hangingPunct="0">
              <a:lnSpc>
                <a:spcPct val="100000"/>
              </a:lnSpc>
              <a:spcBef>
                <a:spcPts val="300"/>
              </a:spcBef>
              <a:spcAft>
                <a:spcPts val="0"/>
              </a:spcAft>
              <a:buNone/>
              <a:tabLst/>
            </a:pP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Une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fiche structure peut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contenir 0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ou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x </a:t>
            </a:r>
            <a:r>
              <a:rPr lang="fr-FR" sz="1000" b="1" i="0" u="none" strike="noStrike" kern="0" spc="0" baseline="0" dirty="0" smtClean="0">
                <a:ln>
                  <a:noFill/>
                </a:ln>
                <a:solidFill>
                  <a:srgbClr val="284F92"/>
                </a:solidFill>
                <a:latin typeface="Verdana" pitchFamily="34"/>
                <a:ea typeface="ＭＳ Ｐゴシック" pitchFamily="34"/>
                <a:cs typeface="ＭＳ Ｐゴシック" pitchFamily="18"/>
              </a:rPr>
              <a:t>service(s)</a:t>
            </a:r>
            <a:endParaRPr lang="fr-FR" sz="1000" kern="0" dirty="0">
              <a:solidFill>
                <a:srgbClr val="284F92"/>
              </a:solidFill>
              <a:latin typeface="Verdana" pitchFamily="34"/>
              <a:ea typeface="ＭＳ Ｐゴシック" pitchFamily="34"/>
              <a:cs typeface="ＭＳ Ｐゴシック" pitchFamily="18"/>
            </a:endParaRPr>
          </a:p>
          <a:p>
            <a:pPr marL="0" marR="0" lvl="0" indent="0" algn="ctr" rtl="0" hangingPunct="0">
              <a:lnSpc>
                <a:spcPct val="100000"/>
              </a:lnSpc>
              <a:spcBef>
                <a:spcPts val="300"/>
              </a:spcBef>
              <a:spcAft>
                <a:spcPts val="0"/>
              </a:spcAft>
              <a:buNone/>
              <a:tabLst/>
            </a:pP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Ils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permettent essentiellement</a:t>
            </a:r>
          </a:p>
          <a:p>
            <a:pPr marL="0" marR="0" lvl="0" indent="0" algn="ctr" rtl="0" hangingPunct="0">
              <a:lnSpc>
                <a:spcPct val="100000"/>
              </a:lnSpc>
              <a:spcBef>
                <a:spcPts val="300"/>
              </a:spcBef>
              <a:spcAft>
                <a:spcPts val="0"/>
              </a:spcAft>
              <a:buNone/>
              <a:tabLst/>
            </a:pP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de faciliter le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routage de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la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facture dans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la structure.</a:t>
            </a:r>
          </a:p>
        </p:txBody>
      </p:sp>
      <p:sp>
        <p:nvSpPr>
          <p:cNvPr id="19" name="ZoneTexte 18"/>
          <p:cNvSpPr txBox="1"/>
          <p:nvPr/>
        </p:nvSpPr>
        <p:spPr>
          <a:xfrm>
            <a:off x="6053859" y="3636000"/>
            <a:ext cx="2784600" cy="660960"/>
          </a:xfrm>
          <a:prstGeom prst="rect">
            <a:avLst/>
          </a:prstGeom>
          <a:noFill/>
          <a:ln>
            <a:noFill/>
          </a:ln>
        </p:spPr>
        <p:txBody>
          <a:bodyPr vert="horz" wrap="square" lIns="90000" tIns="45000" rIns="36000" bIns="45000" anchorCtr="0" compatLnSpc="0"/>
          <a:lstStyle/>
          <a:p>
            <a:pPr marL="0" marR="0" lvl="0" indent="0" algn="ctr" rtl="0" hangingPunct="0">
              <a:lnSpc>
                <a:spcPct val="100000"/>
              </a:lnSpc>
              <a:spcBef>
                <a:spcPts val="300"/>
              </a:spcBef>
              <a:spcAft>
                <a:spcPts val="0"/>
              </a:spcAft>
              <a:buNone/>
              <a:tabLst/>
            </a:pPr>
            <a:r>
              <a:rPr lang="fr-FR" sz="1000" b="1" i="0" u="none" strike="noStrike" kern="0" spc="0" baseline="0" dirty="0" smtClean="0">
                <a:ln>
                  <a:noFill/>
                </a:ln>
                <a:solidFill>
                  <a:srgbClr val="284F92"/>
                </a:solidFill>
                <a:latin typeface="Verdana" pitchFamily="34"/>
                <a:ea typeface="ＭＳ Ｐゴシック" pitchFamily="34"/>
                <a:cs typeface="ＭＳ Ｐゴシック" pitchFamily="18"/>
              </a:rPr>
              <a:t>3</a:t>
            </a:r>
          </a:p>
          <a:p>
            <a:pPr marL="0" marR="0" lvl="0" indent="0" algn="ctr" rtl="0" hangingPunct="0">
              <a:lnSpc>
                <a:spcPct val="100000"/>
              </a:lnSpc>
              <a:spcBef>
                <a:spcPts val="300"/>
              </a:spcBef>
              <a:spcAft>
                <a:spcPts val="0"/>
              </a:spcAft>
              <a:buNone/>
              <a:tabLst/>
            </a:pP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La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fiche structure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définit les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espaces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auxquels les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utilisateurs auront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accès</a:t>
            </a:r>
            <a:endParaRPr lang="fr-FR" sz="1000" b="0" i="0" u="none" strike="noStrike" kern="0" spc="0" baseline="0" dirty="0">
              <a:ln>
                <a:noFill/>
              </a:ln>
              <a:solidFill>
                <a:srgbClr val="284F92"/>
              </a:solidFill>
              <a:latin typeface="Verdana" pitchFamily="34"/>
              <a:ea typeface="ＭＳ Ｐゴシック" pitchFamily="34"/>
              <a:cs typeface="ＭＳ Ｐゴシック" pitchFamily="18"/>
            </a:endParaRPr>
          </a:p>
        </p:txBody>
      </p:sp>
      <p:sp>
        <p:nvSpPr>
          <p:cNvPr id="22" name="Rectangle à coins arrondis 37"/>
          <p:cNvSpPr/>
          <p:nvPr/>
        </p:nvSpPr>
        <p:spPr>
          <a:xfrm>
            <a:off x="3851999" y="5112000"/>
            <a:ext cx="2138400" cy="327068"/>
          </a:xfrm>
          <a:custGeom>
            <a:avLst>
              <a:gd name="f0" fmla="val 131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668FD5"/>
          </a:solidFill>
          <a:ln w="38160">
            <a:solidFill>
              <a:srgbClr val="3863EC"/>
            </a:solidFill>
            <a:prstDash val="solid"/>
            <a:round/>
          </a:ln>
        </p:spPr>
        <p:txBody>
          <a:bodyPr vert="horz" wrap="none" lIns="91440" tIns="45720" rIns="91440" bIns="45720" anchor="t" anchorCtr="1" compatLnSpc="0"/>
          <a:lstStyle/>
          <a:p>
            <a:pPr marL="0" marR="0" lvl="0" indent="0" algn="ctr" rtl="0" hangingPunct="1">
              <a:lnSpc>
                <a:spcPct val="100000"/>
              </a:lnSpc>
              <a:spcBef>
                <a:spcPts val="0"/>
              </a:spcBef>
              <a:spcAft>
                <a:spcPts val="0"/>
              </a:spcAft>
              <a:buNone/>
              <a:tabLst/>
            </a:pPr>
            <a:r>
              <a:rPr lang="fr-FR" sz="1200" b="1" i="0" u="none" strike="noStrike" kern="1200" spc="0" baseline="0" dirty="0">
                <a:ln>
                  <a:noFill/>
                </a:ln>
                <a:solidFill>
                  <a:srgbClr val="FFFFFF"/>
                </a:solidFill>
                <a:latin typeface="Verdana" pitchFamily="34"/>
                <a:ea typeface="ＭＳ Ｐゴシック" pitchFamily="34"/>
                <a:cs typeface="Mangal" pitchFamily="2"/>
              </a:rPr>
              <a:t>Utilisateur</a:t>
            </a:r>
          </a:p>
        </p:txBody>
      </p:sp>
      <p:sp>
        <p:nvSpPr>
          <p:cNvPr id="24" name="ZoneTexte 23"/>
          <p:cNvSpPr txBox="1"/>
          <p:nvPr/>
        </p:nvSpPr>
        <p:spPr>
          <a:xfrm>
            <a:off x="5294350" y="5373216"/>
            <a:ext cx="3736428" cy="784580"/>
          </a:xfrm>
          <a:prstGeom prst="rect">
            <a:avLst/>
          </a:prstGeom>
          <a:noFill/>
          <a:ln>
            <a:noFill/>
          </a:ln>
        </p:spPr>
        <p:txBody>
          <a:bodyPr vert="horz" wrap="square" lIns="90000" tIns="45000" rIns="36000" bIns="45000" anchorCtr="0" compatLnSpc="0"/>
          <a:lstStyle/>
          <a:p>
            <a:pPr marL="177840" marR="0" lvl="0" indent="-177840" algn="ctr" rtl="0" hangingPunct="0">
              <a:lnSpc>
                <a:spcPct val="100000"/>
              </a:lnSpc>
              <a:spcBef>
                <a:spcPts val="300"/>
              </a:spcBef>
              <a:spcAft>
                <a:spcPts val="0"/>
              </a:spcAft>
              <a:buNone/>
              <a:tabLst/>
            </a:pP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  </a:t>
            </a:r>
            <a:r>
              <a:rPr lang="fr-FR" sz="1000" b="1" i="0" u="none" strike="noStrike" kern="0" spc="0" baseline="0" dirty="0">
                <a:ln>
                  <a:noFill/>
                </a:ln>
                <a:solidFill>
                  <a:srgbClr val="284F92"/>
                </a:solidFill>
                <a:latin typeface="Verdana" pitchFamily="34"/>
                <a:ea typeface="ＭＳ Ｐゴシック" pitchFamily="34"/>
                <a:cs typeface="ＭＳ Ｐゴシック" pitchFamily="18"/>
              </a:rPr>
              <a:t> </a:t>
            </a:r>
            <a:r>
              <a:rPr lang="fr-FR" sz="1000" b="1" i="0" u="none" strike="noStrike" kern="0" spc="0" baseline="0" dirty="0" smtClean="0">
                <a:ln>
                  <a:noFill/>
                </a:ln>
                <a:solidFill>
                  <a:srgbClr val="284F92"/>
                </a:solidFill>
                <a:latin typeface="Verdana" pitchFamily="34"/>
                <a:ea typeface="ＭＳ Ｐゴシック" pitchFamily="34"/>
                <a:cs typeface="ＭＳ Ｐゴシック" pitchFamily="18"/>
              </a:rPr>
              <a:t>4</a:t>
            </a:r>
          </a:p>
          <a:p>
            <a:pPr marL="177840" marR="0" lvl="0" indent="-177840" algn="ctr" rtl="0" hangingPunct="0">
              <a:lnSpc>
                <a:spcPct val="100000"/>
              </a:lnSpc>
              <a:spcBef>
                <a:spcPts val="300"/>
              </a:spcBef>
              <a:spcAft>
                <a:spcPts val="0"/>
              </a:spcAft>
              <a:buNone/>
              <a:tabLst>
                <a:tab pos="3228975" algn="l"/>
              </a:tabLst>
            </a:pP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Les </a:t>
            </a:r>
            <a:r>
              <a:rPr lang="fr-FR" sz="1000" b="1" i="0" u="none" strike="noStrike" kern="0" spc="0" baseline="0" dirty="0">
                <a:ln>
                  <a:noFill/>
                </a:ln>
                <a:solidFill>
                  <a:srgbClr val="284F92"/>
                </a:solidFill>
                <a:latin typeface="Verdana" pitchFamily="34"/>
                <a:ea typeface="ＭＳ Ｐゴシック" pitchFamily="34"/>
                <a:cs typeface="ＭＳ Ｐゴシック" pitchFamily="18"/>
              </a:rPr>
              <a:t>utilisateurs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a:t>
            </a:r>
            <a:r>
              <a:rPr lang="fr-FR" sz="1000" b="0" i="1" u="none" strike="noStrike" kern="0" spc="0" baseline="0" dirty="0">
                <a:ln>
                  <a:noFill/>
                </a:ln>
                <a:solidFill>
                  <a:srgbClr val="284F92"/>
                </a:solidFill>
                <a:latin typeface="Verdana" pitchFamily="34"/>
                <a:ea typeface="ＭＳ Ｐゴシック" pitchFamily="34"/>
                <a:cs typeface="ＭＳ Ｐゴシック" pitchFamily="18"/>
              </a:rPr>
              <a:t>compte utilisateur</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sont rattachés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à une ou x structure(s</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 à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0 ou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x services</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 et ont accès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aux espaces </a:t>
            </a:r>
            <a:r>
              <a:rPr lang="fr-FR" sz="1000" b="0" i="0" u="none" strike="noStrike" kern="0" spc="0" baseline="0" dirty="0">
                <a:ln>
                  <a:noFill/>
                </a:ln>
                <a:solidFill>
                  <a:srgbClr val="284F92"/>
                </a:solidFill>
                <a:latin typeface="Verdana" pitchFamily="34"/>
                <a:ea typeface="ＭＳ Ｐゴシック" pitchFamily="34"/>
                <a:cs typeface="ＭＳ Ｐゴシック" pitchFamily="18"/>
              </a:rPr>
              <a:t>auxquels ils sont </a:t>
            </a:r>
            <a:r>
              <a:rPr lang="fr-FR" sz="1000" b="0" i="0" u="none" strike="noStrike" kern="0" spc="0" baseline="0" dirty="0" smtClean="0">
                <a:ln>
                  <a:noFill/>
                </a:ln>
                <a:solidFill>
                  <a:srgbClr val="284F92"/>
                </a:solidFill>
                <a:latin typeface="Verdana" pitchFamily="34"/>
                <a:ea typeface="ＭＳ Ｐゴシック" pitchFamily="34"/>
                <a:cs typeface="ＭＳ Ｐゴシック" pitchFamily="18"/>
              </a:rPr>
              <a:t>habilités</a:t>
            </a:r>
          </a:p>
          <a:p>
            <a:pPr marL="177840" marR="0" lvl="0" indent="-177840" algn="ctr" rtl="0" hangingPunct="0">
              <a:lnSpc>
                <a:spcPct val="100000"/>
              </a:lnSpc>
              <a:spcBef>
                <a:spcPts val="300"/>
              </a:spcBef>
              <a:spcAft>
                <a:spcPts val="0"/>
              </a:spcAft>
              <a:buNone/>
              <a:tabLst>
                <a:tab pos="3228975" algn="l"/>
              </a:tabLst>
            </a:pPr>
            <a:endParaRPr lang="fr-FR" sz="1000" b="0" i="0" u="none" strike="noStrike" kern="0" spc="0" baseline="0" dirty="0">
              <a:ln>
                <a:noFill/>
              </a:ln>
              <a:solidFill>
                <a:srgbClr val="284F92"/>
              </a:solidFill>
              <a:latin typeface="Verdana" pitchFamily="34"/>
              <a:ea typeface="ＭＳ Ｐゴシック" pitchFamily="34"/>
              <a:cs typeface="ＭＳ Ｐゴシック" pitchFamily="18"/>
            </a:endParaRPr>
          </a:p>
        </p:txBody>
      </p:sp>
      <p:cxnSp>
        <p:nvCxnSpPr>
          <p:cNvPr id="46" name="Connecteur droit avec flèche 45"/>
          <p:cNvCxnSpPr/>
          <p:nvPr/>
        </p:nvCxnSpPr>
        <p:spPr>
          <a:xfrm flipH="1" flipV="1">
            <a:off x="6084168" y="5338856"/>
            <a:ext cx="1252152" cy="355868"/>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8" name="Connecteur droit avec flèche 47"/>
          <p:cNvCxnSpPr>
            <a:stCxn id="19" idx="0"/>
          </p:cNvCxnSpPr>
          <p:nvPr/>
        </p:nvCxnSpPr>
        <p:spPr>
          <a:xfrm flipH="1" flipV="1">
            <a:off x="6617463" y="2830682"/>
            <a:ext cx="828696" cy="805318"/>
          </a:xfrm>
          <a:prstGeom prst="straightConnector1">
            <a:avLst/>
          </a:prstGeom>
          <a:ln>
            <a:tailEnd type="arrow"/>
          </a:ln>
          <a:effectLst>
            <a:glow rad="635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51" name="Connecteur droit avec flèche 50"/>
          <p:cNvCxnSpPr/>
          <p:nvPr/>
        </p:nvCxnSpPr>
        <p:spPr>
          <a:xfrm flipH="1" flipV="1">
            <a:off x="1118321" y="4941168"/>
            <a:ext cx="778519" cy="582724"/>
          </a:xfrm>
          <a:prstGeom prst="straightConnector1">
            <a:avLst/>
          </a:prstGeom>
          <a:ln>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55" name="Connecteur droit avec flèche 54"/>
          <p:cNvCxnSpPr/>
          <p:nvPr/>
        </p:nvCxnSpPr>
        <p:spPr>
          <a:xfrm>
            <a:off x="2512440" y="2723047"/>
            <a:ext cx="763416" cy="181088"/>
          </a:xfrm>
          <a:prstGeom prst="straightConnector1">
            <a:avLst/>
          </a:prstGeom>
          <a:ln>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pic>
        <p:nvPicPr>
          <p:cNvPr id="73"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47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939337" y="1124744"/>
            <a:ext cx="7265326" cy="332656"/>
          </a:xfrm>
        </p:spPr>
        <p:txBody>
          <a:bodyPr>
            <a:noAutofit/>
          </a:bodyPr>
          <a:lstStyle/>
          <a:p>
            <a:r>
              <a:rPr lang="fr-FR" sz="2000" b="1" kern="0" dirty="0" smtClean="0">
                <a:solidFill>
                  <a:srgbClr val="284F92"/>
                </a:solidFill>
                <a:effectLst>
                  <a:outerShdw blurRad="38100" dist="38100" dir="2700000" algn="tl">
                    <a:srgbClr val="000000">
                      <a:alpha val="43137"/>
                    </a:srgbClr>
                  </a:outerShdw>
                </a:effectLst>
                <a:latin typeface="Verdana" pitchFamily="34"/>
                <a:ea typeface="ＭＳ Ｐゴシック" pitchFamily="34"/>
                <a:cs typeface="ＭＳ Ｐゴシック" pitchFamily="18"/>
              </a:rPr>
              <a:t>Qu’est-ce qu’une « Fiche Structure » ?</a:t>
            </a:r>
            <a:endParaRPr lang="fr-FR" sz="2000" b="1" kern="0" dirty="0">
              <a:solidFill>
                <a:srgbClr val="284F92"/>
              </a:solidFill>
              <a:effectLst>
                <a:outerShdw blurRad="38100" dist="38100" dir="2700000" algn="tl">
                  <a:srgbClr val="000000">
                    <a:alpha val="43137"/>
                  </a:srgbClr>
                </a:outerShdw>
              </a:effectLst>
              <a:latin typeface="Verdana" pitchFamily="34"/>
              <a:ea typeface="ＭＳ Ｐゴシック" pitchFamily="34"/>
              <a:cs typeface="ＭＳ Ｐゴシック" pitchFamily="18"/>
            </a:endParaRPr>
          </a:p>
        </p:txBody>
      </p:sp>
      <p:sp>
        <p:nvSpPr>
          <p:cNvPr id="5" name="Espace réservé du contenu 4"/>
          <p:cNvSpPr>
            <a:spLocks noGrp="1"/>
          </p:cNvSpPr>
          <p:nvPr>
            <p:ph idx="1"/>
          </p:nvPr>
        </p:nvSpPr>
        <p:spPr>
          <a:xfrm>
            <a:off x="228997" y="1628800"/>
            <a:ext cx="8672958" cy="1089692"/>
          </a:xfrm>
        </p:spPr>
        <p:txBody>
          <a:bodyPr>
            <a:noAutofit/>
          </a:bodyPr>
          <a:lstStyle/>
          <a:p>
            <a:pPr marL="266700" indent="-266700" algn="just">
              <a:buFont typeface="Wingdings" panose="05000000000000000000" pitchFamily="2" charset="2"/>
              <a:buChar char="v"/>
            </a:pPr>
            <a:r>
              <a:rPr lang="fr-FR" sz="1200" b="1" kern="0" dirty="0">
                <a:solidFill>
                  <a:srgbClr val="284F92"/>
                </a:solidFill>
                <a:latin typeface="Verdana" pitchFamily="34"/>
                <a:ea typeface="ＭＳ Ｐゴシック" pitchFamily="34"/>
                <a:cs typeface="ＭＳ Ｐゴシック" pitchFamily="18"/>
              </a:rPr>
              <a:t>Chaque émetteur/destinataire public est identifié</a:t>
            </a:r>
            <a:r>
              <a:rPr lang="fr-FR" sz="1200" kern="0" dirty="0">
                <a:solidFill>
                  <a:srgbClr val="284F92"/>
                </a:solidFill>
                <a:latin typeface="Verdana" pitchFamily="34"/>
                <a:ea typeface="ＭＳ Ｐゴシック" pitchFamily="34"/>
                <a:cs typeface="ＭＳ Ｐゴシック" pitchFamily="18"/>
              </a:rPr>
              <a:t> de manière unique dans la solution mutualisée CPP2017 au travers d’une fiche structure</a:t>
            </a:r>
          </a:p>
          <a:p>
            <a:pPr marL="542925" lvl="1" indent="-180975" algn="just">
              <a:buFont typeface="Wingdings" panose="05000000000000000000" pitchFamily="2" charset="2"/>
              <a:buChar char="Ø"/>
            </a:pPr>
            <a:r>
              <a:rPr lang="fr-FR" sz="1200" kern="0" dirty="0">
                <a:solidFill>
                  <a:srgbClr val="284F92"/>
                </a:solidFill>
                <a:latin typeface="Verdana" pitchFamily="34"/>
                <a:ea typeface="ＭＳ Ｐゴシック" pitchFamily="34"/>
                <a:cs typeface="ＭＳ Ｐゴシック" pitchFamily="18"/>
              </a:rPr>
              <a:t>1 fiche structure = 1 SIRET</a:t>
            </a:r>
          </a:p>
          <a:p>
            <a:pPr marL="895350" lvl="1" indent="-180975" algn="just">
              <a:buFont typeface="Wingdings" pitchFamily="2" charset="2"/>
              <a:buChar char="ð"/>
            </a:pPr>
            <a:r>
              <a:rPr lang="fr-FR" sz="1200" kern="0" dirty="0">
                <a:solidFill>
                  <a:srgbClr val="284F92"/>
                </a:solidFill>
                <a:latin typeface="Verdana" pitchFamily="34"/>
                <a:ea typeface="ＭＳ Ｐゴシック" pitchFamily="34"/>
                <a:cs typeface="ＭＳ Ｐゴシック" pitchFamily="18"/>
              </a:rPr>
              <a:t>1 émetteur/destinataire public a autant de fiches structures que de SIRET gérant des factures </a:t>
            </a:r>
          </a:p>
          <a:p>
            <a:pPr marL="895350" lvl="1" indent="-180975" algn="just">
              <a:buFont typeface="Wingdings" pitchFamily="2" charset="2"/>
              <a:buChar char="ð"/>
            </a:pPr>
            <a:r>
              <a:rPr lang="fr-FR" sz="1200" kern="0" dirty="0">
                <a:solidFill>
                  <a:srgbClr val="284F92"/>
                </a:solidFill>
                <a:latin typeface="Verdana" pitchFamily="34"/>
                <a:ea typeface="ＭＳ Ｐゴシック" pitchFamily="34"/>
                <a:cs typeface="ＭＳ Ｐゴシック" pitchFamily="18"/>
              </a:rPr>
              <a:t>Chaque fiche structure permet à la fois </a:t>
            </a:r>
            <a:r>
              <a:rPr lang="fr-FR" sz="1200" kern="0" dirty="0" smtClean="0">
                <a:solidFill>
                  <a:srgbClr val="284F92"/>
                </a:solidFill>
                <a:latin typeface="Verdana" pitchFamily="34"/>
                <a:ea typeface="ＭＳ Ｐゴシック" pitchFamily="34"/>
                <a:cs typeface="ＭＳ Ｐゴシック" pitchFamily="18"/>
              </a:rPr>
              <a:t>d’émettre et </a:t>
            </a:r>
            <a:r>
              <a:rPr lang="fr-FR" sz="1200" kern="0" dirty="0">
                <a:solidFill>
                  <a:srgbClr val="284F92"/>
                </a:solidFill>
                <a:latin typeface="Verdana" pitchFamily="34"/>
                <a:ea typeface="ＭＳ Ｐゴシック" pitchFamily="34"/>
                <a:cs typeface="ＭＳ Ｐゴシック" pitchFamily="18"/>
              </a:rPr>
              <a:t>de recevoir des factures</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114" y="2780928"/>
            <a:ext cx="7705325" cy="179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124744"/>
            <a:ext cx="576064" cy="57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4"/>
          <p:cNvSpPr txBox="1">
            <a:spLocks/>
          </p:cNvSpPr>
          <p:nvPr/>
        </p:nvSpPr>
        <p:spPr bwMode="auto">
          <a:xfrm>
            <a:off x="251520" y="4509120"/>
            <a:ext cx="864096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503971"/>
              </a:buClr>
              <a:buFont typeface="Wingdings 3" pitchFamily="18" charset="2"/>
              <a:buChar char="}"/>
              <a:defRPr sz="180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266700" indent="-266700" algn="just">
              <a:buClr>
                <a:srgbClr val="0050A0"/>
              </a:buClr>
              <a:buFont typeface="Wingdings" panose="05000000000000000000" pitchFamily="2" charset="2"/>
              <a:buChar char="v"/>
            </a:pPr>
            <a:r>
              <a:rPr lang="fr-FR" sz="1150" kern="0" dirty="0" smtClean="0">
                <a:solidFill>
                  <a:srgbClr val="284F92"/>
                </a:solidFill>
              </a:rPr>
              <a:t>Les </a:t>
            </a:r>
            <a:r>
              <a:rPr lang="fr-FR" sz="1150" b="1" kern="0" dirty="0" smtClean="0">
                <a:solidFill>
                  <a:srgbClr val="284F92"/>
                </a:solidFill>
              </a:rPr>
              <a:t>fiches structures </a:t>
            </a:r>
            <a:r>
              <a:rPr lang="fr-FR" sz="1150" kern="0" dirty="0" smtClean="0">
                <a:solidFill>
                  <a:srgbClr val="284F92"/>
                </a:solidFill>
              </a:rPr>
              <a:t>des entités publiques sont initiées automatiquement selon les règles suivantes :</a:t>
            </a:r>
          </a:p>
          <a:p>
            <a:pPr lvl="1" algn="just">
              <a:buFont typeface="Wingdings" panose="05000000000000000000" pitchFamily="2" charset="2"/>
              <a:buChar char="Ø"/>
            </a:pPr>
            <a:r>
              <a:rPr lang="fr-FR" sz="1150" kern="0" dirty="0" smtClean="0">
                <a:solidFill>
                  <a:srgbClr val="284F92"/>
                </a:solidFill>
                <a:cs typeface="ＭＳ Ｐゴシック" pitchFamily="-112" charset="-128"/>
              </a:rPr>
              <a:t>Pour les </a:t>
            </a:r>
            <a:r>
              <a:rPr lang="fr-FR" sz="1150" b="1" kern="0" dirty="0" smtClean="0">
                <a:solidFill>
                  <a:srgbClr val="284F92"/>
                </a:solidFill>
                <a:cs typeface="ＭＳ Ｐゴシック" pitchFamily="-112" charset="-128"/>
              </a:rPr>
              <a:t>entités publiques dont la comptabilité est tenue dans Hélios </a:t>
            </a:r>
            <a:r>
              <a:rPr lang="fr-FR" sz="1150" kern="0" dirty="0" smtClean="0">
                <a:solidFill>
                  <a:srgbClr val="284F92"/>
                </a:solidFill>
                <a:cs typeface="ＭＳ Ｐゴシック" pitchFamily="-112" charset="-128"/>
              </a:rPr>
              <a:t>: chaque budget donnera lieu à la création automatique d’une fiche structure. Les SIRET non référencés dans Hélios ne seront pas créés dans CPP2017</a:t>
            </a:r>
          </a:p>
          <a:p>
            <a:pPr lvl="1" algn="just">
              <a:buFont typeface="Wingdings" panose="05000000000000000000" pitchFamily="2" charset="2"/>
              <a:buChar char="Ø"/>
            </a:pPr>
            <a:r>
              <a:rPr lang="fr-FR" sz="1150" kern="0" dirty="0" smtClean="0">
                <a:solidFill>
                  <a:srgbClr val="284F92"/>
                </a:solidFill>
                <a:cs typeface="ＭＳ Ｐゴシック" pitchFamily="-112" charset="-128"/>
              </a:rPr>
              <a:t>La liste des fiches structures à initialiser sera transmise par le ministère de l’Education </a:t>
            </a:r>
            <a:r>
              <a:rPr lang="fr-FR" sz="1150" kern="0" dirty="0">
                <a:solidFill>
                  <a:srgbClr val="284F92"/>
                </a:solidFill>
                <a:cs typeface="ＭＳ Ｐゴシック" pitchFamily="-112" charset="-128"/>
              </a:rPr>
              <a:t>N</a:t>
            </a:r>
            <a:r>
              <a:rPr lang="fr-FR" sz="1150" kern="0" dirty="0" smtClean="0">
                <a:solidFill>
                  <a:srgbClr val="284F92"/>
                </a:solidFill>
                <a:cs typeface="ＭＳ Ｐゴシック" pitchFamily="-112" charset="-128"/>
              </a:rPr>
              <a:t>ationale pour les </a:t>
            </a:r>
            <a:r>
              <a:rPr lang="fr-FR" sz="1150" b="1" kern="0" dirty="0" smtClean="0">
                <a:solidFill>
                  <a:srgbClr val="284F92"/>
                </a:solidFill>
                <a:cs typeface="ＭＳ Ｐゴシック" pitchFamily="-112" charset="-128"/>
              </a:rPr>
              <a:t>EPLE </a:t>
            </a:r>
            <a:r>
              <a:rPr lang="fr-FR" sz="1150" kern="0" dirty="0" smtClean="0">
                <a:solidFill>
                  <a:srgbClr val="284F92"/>
                </a:solidFill>
                <a:cs typeface="ＭＳ Ｐゴシック" pitchFamily="-112" charset="-128"/>
              </a:rPr>
              <a:t>et par la DGFiP pour les </a:t>
            </a:r>
            <a:r>
              <a:rPr lang="fr-FR" sz="1150" b="1" kern="0" dirty="0" smtClean="0">
                <a:solidFill>
                  <a:srgbClr val="284F92"/>
                </a:solidFill>
                <a:cs typeface="ＭＳ Ｐゴシック" pitchFamily="-112" charset="-128"/>
              </a:rPr>
              <a:t>EPN</a:t>
            </a:r>
            <a:endParaRPr lang="fr-FR" sz="1150" kern="0" dirty="0">
              <a:solidFill>
                <a:srgbClr val="284F92"/>
              </a:solidFill>
              <a:cs typeface="ＭＳ Ｐゴシック" pitchFamily="-112" charset="-128"/>
            </a:endParaRPr>
          </a:p>
          <a:p>
            <a:pPr marL="0" indent="0" algn="just">
              <a:buNone/>
            </a:pPr>
            <a:endParaRPr lang="fr-FR" sz="400" kern="0" dirty="0" smtClean="0">
              <a:solidFill>
                <a:srgbClr val="284F92"/>
              </a:solidFill>
            </a:endParaRPr>
          </a:p>
          <a:p>
            <a:pPr marL="266700" indent="-266700" algn="just">
              <a:buClr>
                <a:srgbClr val="0055A0"/>
              </a:buClr>
              <a:buFont typeface="Wingdings" panose="05000000000000000000" pitchFamily="2" charset="2"/>
              <a:buChar char="v"/>
            </a:pPr>
            <a:r>
              <a:rPr lang="fr-FR" sz="1150" b="1" kern="0" dirty="0" smtClean="0">
                <a:solidFill>
                  <a:srgbClr val="284F92"/>
                </a:solidFill>
              </a:rPr>
              <a:t>L'annuaire des structures publiques </a:t>
            </a:r>
            <a:r>
              <a:rPr lang="fr-FR" sz="1150" kern="0" dirty="0" smtClean="0">
                <a:solidFill>
                  <a:srgbClr val="284F92"/>
                </a:solidFill>
              </a:rPr>
              <a:t>permet de recenser toutes les structures publiques potentiellement réceptrices d'une demande de paiement dans CPP2017. </a:t>
            </a:r>
            <a:r>
              <a:rPr lang="fr-FR" sz="1150" u="sng" kern="0" dirty="0" smtClean="0">
                <a:solidFill>
                  <a:srgbClr val="284F92"/>
                </a:solidFill>
              </a:rPr>
              <a:t>Il est consultable par les fournisseurs</a:t>
            </a:r>
            <a:endParaRPr lang="fr-FR" sz="1150" kern="0" dirty="0">
              <a:solidFill>
                <a:srgbClr val="284F92"/>
              </a:solidFill>
            </a:endParaRPr>
          </a:p>
        </p:txBody>
      </p:sp>
      <p:pic>
        <p:nvPicPr>
          <p:cNvPr id="7"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84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087" y="1052736"/>
            <a:ext cx="8711799" cy="576064"/>
          </a:xfrm>
        </p:spPr>
        <p:txBody>
          <a:bodyPr>
            <a:normAutofit/>
          </a:bodyPr>
          <a:lstStyle/>
          <a:p>
            <a:r>
              <a:rPr lang="fr-FR" sz="2000" kern="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Qu’est-ce qu’un « Code Service » ?</a:t>
            </a:r>
          </a:p>
        </p:txBody>
      </p:sp>
      <p:sp>
        <p:nvSpPr>
          <p:cNvPr id="5" name="Espace réservé du contenu 4"/>
          <p:cNvSpPr>
            <a:spLocks noGrp="1"/>
          </p:cNvSpPr>
          <p:nvPr>
            <p:ph idx="1"/>
          </p:nvPr>
        </p:nvSpPr>
        <p:spPr>
          <a:xfrm>
            <a:off x="252689" y="2832391"/>
            <a:ext cx="8639791" cy="2972873"/>
          </a:xfrm>
        </p:spPr>
        <p:txBody>
          <a:bodyPr>
            <a:normAutofit fontScale="25000" lnSpcReduction="20000"/>
          </a:bodyPr>
          <a:lstStyle/>
          <a:p>
            <a:pPr lvl="2"/>
            <a:endParaRPr lang="fr-FR" altLang="fr-FR" dirty="0" smtClean="0"/>
          </a:p>
          <a:p>
            <a:r>
              <a:rPr lang="fr-FR" altLang="fr-FR" sz="4800" kern="0" dirty="0">
                <a:solidFill>
                  <a:srgbClr val="284F92"/>
                </a:solidFill>
                <a:latin typeface="Verdana" pitchFamily="34" charset="0"/>
                <a:ea typeface="MS PGothic" pitchFamily="34" charset="-128"/>
                <a:cs typeface="ＭＳ Ｐゴシック" pitchFamily="-112" charset="-128"/>
              </a:rPr>
              <a:t>Chaque service est identifié par un code et libellé.</a:t>
            </a:r>
          </a:p>
          <a:p>
            <a:pPr lvl="1"/>
            <a:r>
              <a:rPr lang="fr-FR" altLang="fr-FR" sz="4800" kern="0" dirty="0">
                <a:solidFill>
                  <a:srgbClr val="284F92"/>
                </a:solidFill>
                <a:latin typeface="Verdana" pitchFamily="34" charset="0"/>
                <a:ea typeface="MS PGothic" pitchFamily="34" charset="-128"/>
                <a:cs typeface="ＭＳ Ｐゴシック" pitchFamily="-112" charset="-128"/>
              </a:rPr>
              <a:t>La définition des codes et des libellés est à la charge de chaque entité publique (elle est propre à l’organisation de chacun)</a:t>
            </a:r>
          </a:p>
          <a:p>
            <a:pPr lvl="1"/>
            <a:r>
              <a:rPr lang="fr-FR" altLang="fr-FR" sz="4800" kern="0" dirty="0">
                <a:solidFill>
                  <a:srgbClr val="284F92"/>
                </a:solidFill>
                <a:latin typeface="Verdana" pitchFamily="34" charset="0"/>
                <a:ea typeface="MS PGothic" pitchFamily="34" charset="-128"/>
                <a:cs typeface="ＭＳ Ｐゴシック" pitchFamily="-112" charset="-128"/>
              </a:rPr>
              <a:t>Il ne peut exister 2 services avec le même code au sein d’une même structure (contrôle d’unicité au sein de la structure). </a:t>
            </a:r>
          </a:p>
          <a:p>
            <a:pPr lvl="1"/>
            <a:r>
              <a:rPr lang="fr-FR" altLang="fr-FR" sz="4800" kern="0" dirty="0">
                <a:solidFill>
                  <a:srgbClr val="284F92"/>
                </a:solidFill>
                <a:latin typeface="Verdana" pitchFamily="34" charset="0"/>
                <a:ea typeface="MS PGothic" pitchFamily="34" charset="-128"/>
                <a:cs typeface="ＭＳ Ｐゴシック" pitchFamily="-112" charset="-128"/>
              </a:rPr>
              <a:t>Un même code service (même codification) peut néanmoins être créé sur plusieurs structures différentes</a:t>
            </a:r>
          </a:p>
          <a:p>
            <a:endParaRPr lang="fr-FR" altLang="fr-FR" sz="4800" kern="0" dirty="0">
              <a:solidFill>
                <a:srgbClr val="284F92"/>
              </a:solidFill>
              <a:latin typeface="Verdana" pitchFamily="34" charset="0"/>
              <a:ea typeface="MS PGothic" pitchFamily="34" charset="-128"/>
              <a:cs typeface="ＭＳ Ｐゴシック" pitchFamily="-112" charset="-128"/>
            </a:endParaRPr>
          </a:p>
          <a:p>
            <a:r>
              <a:rPr lang="fr-FR" altLang="fr-FR" sz="4800" kern="0" dirty="0">
                <a:solidFill>
                  <a:srgbClr val="284F92"/>
                </a:solidFill>
                <a:latin typeface="Verdana" pitchFamily="34" charset="0"/>
                <a:ea typeface="MS PGothic" pitchFamily="34" charset="-128"/>
                <a:cs typeface="ＭＳ Ｐゴシック" pitchFamily="-112" charset="-128"/>
              </a:rPr>
              <a:t>La saisie du code service par le fournisseur sur la facture peut être rendue obligatoire ou non.</a:t>
            </a:r>
          </a:p>
          <a:p>
            <a:pPr marL="457200" lvl="1" indent="0" algn="just">
              <a:buNone/>
            </a:pPr>
            <a:r>
              <a:rPr lang="fr-FR" altLang="fr-FR" sz="4800" kern="0" dirty="0">
                <a:solidFill>
                  <a:srgbClr val="284F92"/>
                </a:solidFill>
                <a:latin typeface="Verdana" pitchFamily="34" charset="0"/>
                <a:ea typeface="MS PGothic" pitchFamily="34" charset="-128"/>
                <a:cs typeface="ＭＳ Ｐゴシック" pitchFamily="-112" charset="-128"/>
              </a:rPr>
              <a:t>Rappel : si la structure souhaite limiter les accès de ses agents en fonction du Code service, celui-ci doit être obligatoire</a:t>
            </a:r>
          </a:p>
          <a:p>
            <a:endParaRPr lang="fr-FR" altLang="fr-FR" sz="4800" kern="0" dirty="0">
              <a:solidFill>
                <a:srgbClr val="284F92"/>
              </a:solidFill>
              <a:latin typeface="Verdana" pitchFamily="34" charset="0"/>
              <a:ea typeface="MS PGothic" pitchFamily="34" charset="-128"/>
              <a:cs typeface="ＭＳ Ｐゴシック" pitchFamily="-112" charset="-128"/>
            </a:endParaRPr>
          </a:p>
          <a:p>
            <a:r>
              <a:rPr lang="fr-FR" altLang="fr-FR" sz="4800" kern="0" dirty="0">
                <a:solidFill>
                  <a:srgbClr val="284F92"/>
                </a:solidFill>
                <a:latin typeface="Verdana" pitchFamily="34" charset="0"/>
                <a:ea typeface="MS PGothic" pitchFamily="34" charset="-128"/>
                <a:cs typeface="ＭＳ Ｐゴシック" pitchFamily="-112" charset="-128"/>
              </a:rPr>
              <a:t>Si le code service est obligatoire, il doit être communiqué aux fournisseurs</a:t>
            </a:r>
          </a:p>
          <a:p>
            <a:endParaRPr lang="fr-FR" altLang="fr-FR" sz="4800" kern="0" dirty="0">
              <a:solidFill>
                <a:srgbClr val="284F92"/>
              </a:solidFill>
              <a:latin typeface="Verdana" pitchFamily="34" charset="0"/>
              <a:ea typeface="MS PGothic" pitchFamily="34" charset="-128"/>
              <a:cs typeface="ＭＳ Ｐゴシック" pitchFamily="-112" charset="-128"/>
            </a:endParaRPr>
          </a:p>
          <a:p>
            <a:r>
              <a:rPr lang="fr-FR" altLang="fr-FR" sz="4800" kern="0" dirty="0">
                <a:solidFill>
                  <a:srgbClr val="284F92"/>
                </a:solidFill>
                <a:latin typeface="Verdana" pitchFamily="34" charset="0"/>
                <a:ea typeface="MS PGothic" pitchFamily="34" charset="-128"/>
                <a:cs typeface="ＭＳ Ｐゴシック" pitchFamily="-112" charset="-128"/>
              </a:rPr>
              <a:t>Un fournisseur ne pourra saisir dans la zone « Code Service » que des codes existants et actifs sur la structure (contrôle d’existence s’applique systématiquement sur la zone). </a:t>
            </a:r>
          </a:p>
        </p:txBody>
      </p:sp>
      <p:sp>
        <p:nvSpPr>
          <p:cNvPr id="4" name="ZoneTexte 3"/>
          <p:cNvSpPr txBox="1"/>
          <p:nvPr/>
        </p:nvSpPr>
        <p:spPr>
          <a:xfrm>
            <a:off x="257243" y="5805264"/>
            <a:ext cx="8635237" cy="461665"/>
          </a:xfrm>
          <a:prstGeom prst="rect">
            <a:avLst/>
          </a:prstGeom>
          <a:noFill/>
        </p:spPr>
        <p:txBody>
          <a:bodyPr wrap="square" rtlCol="0">
            <a:spAutoFit/>
          </a:bodyPr>
          <a:lstStyle/>
          <a:p>
            <a:pPr marL="0" lvl="1" algn="ctr"/>
            <a:r>
              <a:rPr lang="fr-FR" altLang="fr-FR" sz="1200" dirty="0">
                <a:solidFill>
                  <a:srgbClr val="1BA51E"/>
                </a:solidFill>
                <a:latin typeface="Verdana" panose="020B0604030504040204" pitchFamily="34" charset="0"/>
                <a:ea typeface="Verdana" panose="020B0604030504040204" pitchFamily="34" charset="0"/>
                <a:cs typeface="Verdana" panose="020B0604030504040204" pitchFamily="34" charset="0"/>
              </a:rPr>
              <a:t>Un </a:t>
            </a:r>
            <a:r>
              <a:rPr lang="fr-FR" altLang="fr-FR" sz="1200" b="1" dirty="0">
                <a:solidFill>
                  <a:srgbClr val="1BA51E"/>
                </a:solidFill>
                <a:latin typeface="Verdana" panose="020B0604030504040204" pitchFamily="34" charset="0"/>
                <a:ea typeface="Verdana" panose="020B0604030504040204" pitchFamily="34" charset="0"/>
                <a:cs typeface="Verdana" panose="020B0604030504040204" pitchFamily="34" charset="0"/>
              </a:rPr>
              <a:t>trop grand nombre de services</a:t>
            </a:r>
            <a:r>
              <a:rPr lang="fr-FR" altLang="fr-FR" sz="1200" dirty="0">
                <a:solidFill>
                  <a:srgbClr val="1BA51E"/>
                </a:solidFill>
                <a:latin typeface="Verdana" panose="020B0604030504040204" pitchFamily="34" charset="0"/>
                <a:ea typeface="Verdana" panose="020B0604030504040204" pitchFamily="34" charset="0"/>
                <a:cs typeface="Verdana" panose="020B0604030504040204" pitchFamily="34" charset="0"/>
              </a:rPr>
              <a:t> sera difficile à gérer, </a:t>
            </a:r>
            <a:r>
              <a:rPr lang="fr-FR" altLang="fr-FR" sz="1200" dirty="0" smtClean="0">
                <a:solidFill>
                  <a:srgbClr val="1BA51E"/>
                </a:solidFill>
                <a:latin typeface="Verdana" panose="020B0604030504040204" pitchFamily="34" charset="0"/>
                <a:ea typeface="Verdana" panose="020B0604030504040204" pitchFamily="34" charset="0"/>
                <a:cs typeface="Verdana" panose="020B0604030504040204" pitchFamily="34" charset="0"/>
              </a:rPr>
              <a:t>à </a:t>
            </a:r>
            <a:r>
              <a:rPr lang="fr-FR" altLang="fr-FR" sz="1200" dirty="0">
                <a:solidFill>
                  <a:srgbClr val="1BA51E"/>
                </a:solidFill>
                <a:latin typeface="Verdana" panose="020B0604030504040204" pitchFamily="34" charset="0"/>
                <a:ea typeface="Verdana" panose="020B0604030504040204" pitchFamily="34" charset="0"/>
                <a:cs typeface="Verdana" panose="020B0604030504040204" pitchFamily="34" charset="0"/>
              </a:rPr>
              <a:t>expliquer aux </a:t>
            </a:r>
            <a:r>
              <a:rPr lang="fr-FR" altLang="fr-FR" sz="1200" dirty="0" smtClean="0">
                <a:solidFill>
                  <a:srgbClr val="1BA51E"/>
                </a:solidFill>
                <a:latin typeface="Verdana" panose="020B0604030504040204" pitchFamily="34" charset="0"/>
                <a:ea typeface="Verdana" panose="020B0604030504040204" pitchFamily="34" charset="0"/>
                <a:cs typeface="Verdana" panose="020B0604030504040204" pitchFamily="34" charset="0"/>
              </a:rPr>
              <a:t>fournisseurs</a:t>
            </a:r>
          </a:p>
          <a:p>
            <a:pPr marL="0" lvl="1" algn="ctr"/>
            <a:r>
              <a:rPr lang="fr-FR" altLang="fr-FR" sz="1200" dirty="0" smtClean="0">
                <a:solidFill>
                  <a:srgbClr val="1BA51E"/>
                </a:solidFill>
                <a:latin typeface="Verdana" panose="020B0604030504040204" pitchFamily="34" charset="0"/>
                <a:ea typeface="Verdana" panose="020B0604030504040204" pitchFamily="34" charset="0"/>
                <a:cs typeface="Verdana" panose="020B0604030504040204" pitchFamily="34" charset="0"/>
              </a:rPr>
              <a:t>et </a:t>
            </a:r>
            <a:r>
              <a:rPr lang="fr-FR" altLang="fr-FR" sz="1200" b="1" dirty="0">
                <a:solidFill>
                  <a:srgbClr val="1BA51E"/>
                </a:solidFill>
                <a:latin typeface="Verdana" panose="020B0604030504040204" pitchFamily="34" charset="0"/>
                <a:ea typeface="Verdana" panose="020B0604030504040204" pitchFamily="34" charset="0"/>
                <a:cs typeface="Verdana" panose="020B0604030504040204" pitchFamily="34" charset="0"/>
              </a:rPr>
              <a:t>contraire à l’objectif </a:t>
            </a:r>
            <a:r>
              <a:rPr lang="fr-FR" altLang="fr-FR" sz="1200" dirty="0">
                <a:solidFill>
                  <a:srgbClr val="1BA51E"/>
                </a:solidFill>
                <a:latin typeface="Verdana" panose="020B0604030504040204" pitchFamily="34" charset="0"/>
                <a:ea typeface="Verdana" panose="020B0604030504040204" pitchFamily="34" charset="0"/>
                <a:cs typeface="Verdana" panose="020B0604030504040204" pitchFamily="34" charset="0"/>
              </a:rPr>
              <a:t>de simplification de la vie des </a:t>
            </a:r>
            <a:r>
              <a:rPr lang="fr-FR" altLang="fr-FR" sz="1200" dirty="0" smtClean="0">
                <a:solidFill>
                  <a:srgbClr val="1BA51E"/>
                </a:solidFill>
                <a:latin typeface="Verdana" panose="020B0604030504040204" pitchFamily="34" charset="0"/>
                <a:ea typeface="Verdana" panose="020B0604030504040204" pitchFamily="34" charset="0"/>
                <a:cs typeface="Verdana" panose="020B0604030504040204" pitchFamily="34" charset="0"/>
              </a:rPr>
              <a:t>entreprises</a:t>
            </a:r>
            <a:endParaRPr lang="fr-FR" altLang="fr-FR" sz="1100" dirty="0">
              <a:solidFill>
                <a:srgbClr val="1BA51E"/>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2" name="Groupe 21"/>
          <p:cNvGrpSpPr/>
          <p:nvPr/>
        </p:nvGrpSpPr>
        <p:grpSpPr>
          <a:xfrm>
            <a:off x="8123594" y="764704"/>
            <a:ext cx="691934" cy="863792"/>
            <a:chOff x="255272" y="1917416"/>
            <a:chExt cx="3444240" cy="3180363"/>
          </a:xfrm>
        </p:grpSpPr>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092" y="1917416"/>
              <a:ext cx="2217420" cy="2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à coins arrondis 23"/>
            <p:cNvSpPr/>
            <p:nvPr/>
          </p:nvSpPr>
          <p:spPr bwMode="auto">
            <a:xfrm>
              <a:off x="585489" y="3492545"/>
              <a:ext cx="1671286" cy="737183"/>
            </a:xfrm>
            <a:prstGeom prst="roundRect">
              <a:avLst>
                <a:gd name="adj" fmla="val 7364"/>
              </a:avLst>
            </a:prstGeom>
            <a:solidFill>
              <a:schemeClr val="accent3">
                <a:lumMod val="95000"/>
              </a:schemeClr>
            </a:solidFill>
            <a:ln w="19050" cap="flat" cmpd="sng" algn="ctr">
              <a:solidFill>
                <a:schemeClr val="accent2">
                  <a:lumMod val="75000"/>
                </a:schemeClr>
              </a:solidFill>
              <a:prstDash val="solid"/>
              <a:round/>
              <a:headEnd type="none" w="med" len="med"/>
              <a:tailEnd type="none" w="med" len="med"/>
            </a:ln>
            <a:effectLst/>
            <a:extLst/>
          </p:spPr>
          <p:txBody>
            <a:bodyPr vert="horz" wrap="none" lIns="91440" tIns="0" rIns="91440" bIns="45720" numCol="1" rtlCol="0" anchor="t" anchorCtr="0" compatLnSpc="1">
              <a:prstTxWarp prst="textNoShape">
                <a:avLst/>
              </a:prstTxWarp>
              <a:noAutofit/>
            </a:bodyPr>
            <a:lstStyle/>
            <a:p>
              <a:pPr algn="ctr"/>
              <a:r>
                <a:rPr lang="fr-FR" sz="600" b="1" dirty="0" smtClean="0">
                  <a:solidFill>
                    <a:srgbClr val="000000"/>
                  </a:solidFill>
                </a:rPr>
                <a:t>Service 1</a:t>
              </a:r>
            </a:p>
          </p:txBody>
        </p:sp>
        <p:sp>
          <p:nvSpPr>
            <p:cNvPr id="25" name="Rectangle à coins arrondis 24"/>
            <p:cNvSpPr/>
            <p:nvPr/>
          </p:nvSpPr>
          <p:spPr bwMode="auto">
            <a:xfrm>
              <a:off x="471606" y="3781895"/>
              <a:ext cx="1671286" cy="737183"/>
            </a:xfrm>
            <a:prstGeom prst="roundRect">
              <a:avLst>
                <a:gd name="adj" fmla="val 7364"/>
              </a:avLst>
            </a:prstGeom>
            <a:solidFill>
              <a:schemeClr val="accent3">
                <a:lumMod val="95000"/>
              </a:schemeClr>
            </a:solidFill>
            <a:ln w="19050" cap="flat" cmpd="sng" algn="ctr">
              <a:solidFill>
                <a:schemeClr val="accent2">
                  <a:lumMod val="75000"/>
                </a:schemeClr>
              </a:solidFill>
              <a:prstDash val="solid"/>
              <a:round/>
              <a:headEnd type="none" w="med" len="med"/>
              <a:tailEnd type="none" w="med" len="med"/>
            </a:ln>
            <a:effectLst/>
            <a:extLst/>
          </p:spPr>
          <p:txBody>
            <a:bodyPr vert="horz" wrap="none" lIns="91440" tIns="0" rIns="91440" bIns="45720" numCol="1" rtlCol="0" anchor="t" anchorCtr="0" compatLnSpc="1">
              <a:prstTxWarp prst="textNoShape">
                <a:avLst/>
              </a:prstTxWarp>
              <a:noAutofit/>
            </a:bodyPr>
            <a:lstStyle/>
            <a:p>
              <a:pPr algn="ctr"/>
              <a:r>
                <a:rPr lang="fr-FR" sz="600" b="1" dirty="0">
                  <a:solidFill>
                    <a:srgbClr val="000000"/>
                  </a:solidFill>
                </a:rPr>
                <a:t>Service 2</a:t>
              </a:r>
            </a:p>
          </p:txBody>
        </p:sp>
        <p:sp>
          <p:nvSpPr>
            <p:cNvPr id="26" name="Rectangle à coins arrondis 25"/>
            <p:cNvSpPr/>
            <p:nvPr/>
          </p:nvSpPr>
          <p:spPr bwMode="auto">
            <a:xfrm>
              <a:off x="349686" y="4071245"/>
              <a:ext cx="1671286" cy="737183"/>
            </a:xfrm>
            <a:prstGeom prst="roundRect">
              <a:avLst>
                <a:gd name="adj" fmla="val 9431"/>
              </a:avLst>
            </a:prstGeom>
            <a:solidFill>
              <a:schemeClr val="accent3">
                <a:lumMod val="95000"/>
              </a:schemeClr>
            </a:solidFill>
            <a:ln w="19050" cap="flat" cmpd="sng" algn="ctr">
              <a:solidFill>
                <a:schemeClr val="accent2">
                  <a:lumMod val="75000"/>
                </a:schemeClr>
              </a:solidFill>
              <a:prstDash val="solid"/>
              <a:round/>
              <a:headEnd type="none" w="med" len="med"/>
              <a:tailEnd type="none" w="med" len="med"/>
            </a:ln>
            <a:effectLst/>
            <a:extLst/>
          </p:spPr>
          <p:txBody>
            <a:bodyPr vert="horz" wrap="none" lIns="91440" tIns="0" rIns="91440" bIns="45720" numCol="1" rtlCol="0" anchor="t" anchorCtr="0" compatLnSpc="1">
              <a:prstTxWarp prst="textNoShape">
                <a:avLst/>
              </a:prstTxWarp>
              <a:noAutofit/>
            </a:bodyPr>
            <a:lstStyle/>
            <a:p>
              <a:pPr algn="ctr"/>
              <a:r>
                <a:rPr lang="fr-FR" sz="600" b="1" dirty="0" smtClean="0">
                  <a:solidFill>
                    <a:srgbClr val="000000"/>
                  </a:solidFill>
                </a:rPr>
                <a:t>…</a:t>
              </a:r>
            </a:p>
          </p:txBody>
        </p:sp>
        <p:sp>
          <p:nvSpPr>
            <p:cNvPr id="27" name="Rectangle à coins arrondis 26"/>
            <p:cNvSpPr/>
            <p:nvPr/>
          </p:nvSpPr>
          <p:spPr bwMode="auto">
            <a:xfrm>
              <a:off x="255272" y="4360596"/>
              <a:ext cx="1671286" cy="737183"/>
            </a:xfrm>
            <a:prstGeom prst="roundRect">
              <a:avLst>
                <a:gd name="adj" fmla="val 9431"/>
              </a:avLst>
            </a:prstGeom>
            <a:solidFill>
              <a:schemeClr val="accent3">
                <a:lumMod val="95000"/>
              </a:schemeClr>
            </a:solidFill>
            <a:ln w="19050" cap="flat" cmpd="sng" algn="ctr">
              <a:solidFill>
                <a:schemeClr val="accent2">
                  <a:lumMod val="75000"/>
                </a:schemeClr>
              </a:solidFill>
              <a:prstDash val="solid"/>
              <a:round/>
              <a:headEnd type="none" w="med" len="med"/>
              <a:tailEnd type="none" w="med" len="med"/>
            </a:ln>
            <a:effectLst/>
            <a:extLst/>
          </p:spPr>
          <p:txBody>
            <a:bodyPr vert="horz" wrap="none" lIns="91440" tIns="0" rIns="91440" bIns="45720" numCol="1" rtlCol="0" anchor="t" anchorCtr="0" compatLnSpc="1">
              <a:prstTxWarp prst="textNoShape">
                <a:avLst/>
              </a:prstTxWarp>
              <a:noAutofit/>
            </a:bodyPr>
            <a:lstStyle/>
            <a:p>
              <a:pPr algn="ctr"/>
              <a:r>
                <a:rPr lang="fr-FR" sz="600" b="1" dirty="0" smtClean="0">
                  <a:solidFill>
                    <a:srgbClr val="000000"/>
                  </a:solidFill>
                </a:rPr>
                <a:t>Service x</a:t>
              </a:r>
              <a:endParaRPr lang="fr-FR" sz="1050" b="1" dirty="0" smtClean="0">
                <a:solidFill>
                  <a:srgbClr val="000000"/>
                </a:solidFill>
              </a:endParaRPr>
            </a:p>
          </p:txBody>
        </p:sp>
      </p:grpSp>
      <p:sp>
        <p:nvSpPr>
          <p:cNvPr id="3" name="ZoneTexte 2"/>
          <p:cNvSpPr txBox="1"/>
          <p:nvPr/>
        </p:nvSpPr>
        <p:spPr>
          <a:xfrm>
            <a:off x="257243" y="1700808"/>
            <a:ext cx="8635237" cy="1274195"/>
          </a:xfrm>
          <a:prstGeom prst="rect">
            <a:avLst/>
          </a:prstGeom>
          <a:noFill/>
        </p:spPr>
        <p:txBody>
          <a:bodyPr wrap="square" rtlCol="0">
            <a:spAutoFit/>
          </a:bodyPr>
          <a:lstStyle/>
          <a:p>
            <a:pPr marL="342900" indent="-342900" eaLnBrk="0" hangingPunct="0">
              <a:spcBef>
                <a:spcPct val="20000"/>
              </a:spcBef>
              <a:buClr>
                <a:srgbClr val="503971"/>
              </a:buClr>
              <a:buFont typeface="Wingdings 3" pitchFamily="18" charset="2"/>
              <a:buChar char="}"/>
            </a:pP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Si plusieurs services, pour un même SIRET, sont amenés à liquider les factures, ils peuvent être matérialisés dans CPP2017 par un </a:t>
            </a:r>
            <a:r>
              <a:rPr lang="fr-FR" altLang="fr-FR" sz="1200" b="1" kern="0" dirty="0">
                <a:solidFill>
                  <a:srgbClr val="0055A0"/>
                </a:solidFill>
                <a:latin typeface="Verdana" panose="020B0604030504040204" pitchFamily="34" charset="0"/>
                <a:ea typeface="Verdana" panose="020B0604030504040204" pitchFamily="34" charset="0"/>
                <a:cs typeface="Verdana" panose="020B0604030504040204" pitchFamily="34" charset="0"/>
              </a:rPr>
              <a:t>C</a:t>
            </a:r>
            <a:r>
              <a:rPr lang="fr-FR" altLang="fr-FR" sz="1200" b="1"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ode Service. Il sert à :</a:t>
            </a:r>
            <a:endPar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742950" lvl="1" indent="-285750" eaLnBrk="0" hangingPunct="0">
              <a:spcBef>
                <a:spcPct val="20000"/>
              </a:spcBef>
              <a:buClr>
                <a:srgbClr val="503971"/>
              </a:buClr>
              <a:buFont typeface="Wingdings" pitchFamily="2" charset="2"/>
              <a:buChar char="§"/>
            </a:pP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Faciliter </a:t>
            </a:r>
            <a:r>
              <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rPr>
              <a:t>le </a:t>
            </a: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transfert des </a:t>
            </a:r>
            <a:r>
              <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rPr>
              <a:t>factures vers les services exécutant les dépenses au sein </a:t>
            </a: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de l’entité publique. </a:t>
            </a:r>
            <a:endPar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just" eaLnBrk="0" hangingPunct="0">
              <a:spcBef>
                <a:spcPct val="20000"/>
              </a:spcBef>
              <a:buClr>
                <a:srgbClr val="503971"/>
              </a:buClr>
              <a:buFont typeface="Wingdings" pitchFamily="2" charset="2"/>
              <a:buChar char="§"/>
            </a:pPr>
            <a:r>
              <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rPr>
              <a:t>Limiter l’accès des utilisateurs aux </a:t>
            </a: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factures de leur service plutôt qu’à celles de la fiche structure </a:t>
            </a:r>
            <a:r>
              <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rPr>
              <a:t>entière</a:t>
            </a:r>
            <a:r>
              <a:rPr lang="fr-FR" altLang="fr-FR" sz="12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endParaRPr lang="fr-FR" altLang="fr-FR" sz="1200" kern="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riangle isocèle 17"/>
          <p:cNvSpPr/>
          <p:nvPr/>
        </p:nvSpPr>
        <p:spPr bwMode="auto">
          <a:xfrm>
            <a:off x="539552" y="5717046"/>
            <a:ext cx="414784" cy="389658"/>
          </a:xfrm>
          <a:prstGeom prst="triangle">
            <a:avLst/>
          </a:prstGeom>
          <a:solidFill>
            <a:schemeClr val="bg1"/>
          </a:solidFill>
          <a:ln w="38100" cap="flat" cmpd="sng" algn="ctr">
            <a:solidFill>
              <a:srgbClr val="FF0000"/>
            </a:solidFill>
            <a:prstDash val="solid"/>
            <a:round/>
            <a:headEnd type="none" w="med" len="med"/>
            <a:tailEnd type="none" w="med" len="med"/>
          </a:ln>
          <a:effectLst/>
          <a:extLst/>
        </p:spPr>
        <p:txBody>
          <a:bodyPr vert="horz" wrap="none" lIns="91440" tIns="45720" rIns="91440" bIns="288000" numCol="1" rtlCol="0" anchor="ctr" anchorCtr="0" compatLnSpc="1">
            <a:prstTxWarp prst="textNoShape">
              <a:avLst/>
            </a:prstTxWarp>
            <a:noAutofit/>
          </a:bodyPr>
          <a:lstStyle/>
          <a:p>
            <a:pPr algn="ctr"/>
            <a:r>
              <a:rPr lang="fr-FR" sz="4000" dirty="0" smtClean="0">
                <a:solidFill>
                  <a:srgbClr val="000000"/>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8953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09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242" y="1484784"/>
            <a:ext cx="7871792" cy="838200"/>
          </a:xfrm>
        </p:spPr>
        <p:txBody>
          <a:bodyPr>
            <a:normAutofit/>
          </a:bodyPr>
          <a:lstStyle/>
          <a:p>
            <a:r>
              <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p>
        </p:txBody>
      </p:sp>
      <p:sp>
        <p:nvSpPr>
          <p:cNvPr id="3" name="Espace réservé du texte 2"/>
          <p:cNvSpPr>
            <a:spLocks noGrp="1"/>
          </p:cNvSpPr>
          <p:nvPr>
            <p:ph type="body" sz="quarter" idx="10"/>
          </p:nvPr>
        </p:nvSpPr>
        <p:spPr>
          <a:xfrm>
            <a:off x="251520" y="2636912"/>
            <a:ext cx="8713092" cy="2448272"/>
          </a:xfrm>
        </p:spPr>
        <p:txBody>
          <a:bodyPr>
            <a:normAutofit/>
          </a:bodyPr>
          <a:lstStyle/>
          <a:p>
            <a:pPr marL="0" indent="0" algn="just">
              <a:spcBef>
                <a:spcPct val="0"/>
              </a:spcBef>
              <a:buNone/>
            </a:pPr>
            <a:r>
              <a:rPr lang="fr-FR" dirty="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pPr marL="0" indent="0" algn="just">
              <a:spcBef>
                <a:spcPct val="0"/>
              </a:spcBef>
              <a:buNone/>
            </a:pPr>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ct val="0"/>
              </a:spcBef>
              <a:buNone/>
            </a:pPr>
            <a:r>
              <a:rPr lang="fr-FR" dirty="0">
                <a:solidFill>
                  <a:srgbClr val="0055A0"/>
                </a:solidFill>
                <a:latin typeface="Verdana" panose="020B0604030504040204" pitchFamily="34" charset="0"/>
                <a:ea typeface="Verdana" panose="020B0604030504040204" pitchFamily="34" charset="0"/>
                <a:cs typeface="Verdana" panose="020B0604030504040204" pitchFamily="34" charset="0"/>
              </a:rPr>
              <a:t>Échéance du 1er janvier : comment cela va-t-il se passer ? </a:t>
            </a:r>
          </a:p>
          <a:p>
            <a:pPr marL="0" indent="0" algn="just">
              <a:spcBef>
                <a:spcPct val="0"/>
              </a:spcBef>
              <a:buNone/>
            </a:pPr>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ct val="0"/>
              </a:spcBef>
              <a:buNone/>
            </a:pPr>
            <a:r>
              <a:rPr lang="fr-FR" dirty="0">
                <a:solidFill>
                  <a:srgbClr val="0055A0"/>
                </a:solidFill>
                <a:latin typeface="Verdana" panose="020B0604030504040204" pitchFamily="34" charset="0"/>
                <a:ea typeface="Verdana" panose="020B0604030504040204" pitchFamily="34" charset="0"/>
                <a:cs typeface="Verdana" panose="020B0604030504040204" pitchFamily="34" charset="0"/>
              </a:rPr>
              <a:t>Échéance du 1er janvier : comment s’y préparer ? </a:t>
            </a:r>
          </a:p>
          <a:p>
            <a:pPr marL="457200" lvl="1" indent="0" algn="just">
              <a:spcBef>
                <a:spcPct val="0"/>
              </a:spcBef>
              <a:buNone/>
            </a:pPr>
            <a:endParaRPr lang="fr-FR" sz="18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ct val="0"/>
              </a:spcBef>
              <a:buNone/>
            </a:pPr>
            <a:r>
              <a:rPr lang="fr-FR" dirty="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640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1091" y="1052736"/>
            <a:ext cx="7242812" cy="838200"/>
          </a:xfrm>
        </p:spPr>
        <p:txBody>
          <a:bodyPr>
            <a:noAutofit/>
          </a:bodyPr>
          <a:lstStyle/>
          <a:p>
            <a:r>
              <a:rPr lang="fr-FR" sz="2000" b="1" kern="0" dirty="0">
                <a:solidFill>
                  <a:srgbClr val="0055A0"/>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Qu’est-ce qu’un « Numéro d’engagement » ?</a:t>
            </a:r>
          </a:p>
        </p:txBody>
      </p:sp>
      <p:sp>
        <p:nvSpPr>
          <p:cNvPr id="5" name="Espace réservé du contenu 4"/>
          <p:cNvSpPr>
            <a:spLocks noGrp="1"/>
          </p:cNvSpPr>
          <p:nvPr>
            <p:ph idx="1"/>
          </p:nvPr>
        </p:nvSpPr>
        <p:spPr>
          <a:xfrm>
            <a:off x="251520" y="2060848"/>
            <a:ext cx="8640960" cy="4032448"/>
          </a:xfrm>
        </p:spPr>
        <p:txBody>
          <a:bodyPr>
            <a:noAutofit/>
          </a:bodyPr>
          <a:lstStyle/>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anose="020B0604030504040204" pitchFamily="34" charset="0"/>
                <a:ea typeface="Verdana" panose="020B0604030504040204" pitchFamily="34" charset="0"/>
                <a:cs typeface="Verdana" panose="020B0604030504040204" pitchFamily="34" charset="0"/>
              </a:rPr>
              <a:t>Le Numéro d’engagement est la référence au marché ou à la commande de l’entité publique destinataire de la </a:t>
            </a:r>
            <a:r>
              <a:rPr lang="fr-FR" altLang="fr-FR" sz="13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facture</a:t>
            </a:r>
            <a:endParaRPr lang="fr-FR" altLang="fr-FR" sz="13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La </a:t>
            </a: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zone Numéro d’engagement peut être rendue obligatoire ou non à la saisie de la facture</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Soit pour la fiche structure complète</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Soit uniquement pour certains codes service</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Ou selon que le code service est renseigné ou non</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Si </a:t>
            </a: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la saisie du Numéro d’engagement est obligatoire, </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L’entité publique doit </a:t>
            </a:r>
            <a:r>
              <a:rPr lang="fr-FR" altLang="fr-FR" sz="1300" b="1" u="sng" kern="0" dirty="0">
                <a:solidFill>
                  <a:srgbClr val="284F92"/>
                </a:solidFill>
                <a:latin typeface="Verdana" panose="020B0604030504040204" pitchFamily="34" charset="0"/>
                <a:ea typeface="Verdana" panose="020B0604030504040204" pitchFamily="34" charset="0"/>
                <a:cs typeface="Verdana" panose="020B0604030504040204" pitchFamily="34" charset="0"/>
              </a:rPr>
              <a:t>systématiquement</a:t>
            </a:r>
            <a:r>
              <a:rPr lang="fr-FR" altLang="fr-FR" sz="13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 communiquer aux fournisseurs </a:t>
            </a: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cette référence</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a:solidFill>
                  <a:srgbClr val="284F92"/>
                </a:solidFill>
                <a:latin typeface="Verdana" pitchFamily="34" charset="0"/>
                <a:ea typeface="Verdana" panose="020B0604030504040204" pitchFamily="34" charset="0"/>
                <a:cs typeface="Verdana" panose="020B0604030504040204" pitchFamily="34" charset="0"/>
              </a:rPr>
              <a:t>CPP contrôle que la zone est remplie, il </a:t>
            </a:r>
            <a:r>
              <a:rPr lang="fr-FR" altLang="fr-FR" sz="13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ne contrôle pas la cohérence </a:t>
            </a:r>
            <a:r>
              <a:rPr lang="fr-FR" altLang="fr-FR" sz="1300" kern="0" dirty="0">
                <a:solidFill>
                  <a:srgbClr val="284F92"/>
                </a:solidFill>
                <a:latin typeface="Verdana" panose="020B0604030504040204" pitchFamily="34" charset="0"/>
                <a:ea typeface="Verdana" panose="020B0604030504040204" pitchFamily="34" charset="0"/>
                <a:cs typeface="Verdana" panose="020B0604030504040204" pitchFamily="34" charset="0"/>
              </a:rPr>
              <a:t>de la zone</a:t>
            </a:r>
            <a:r>
              <a:rPr lang="fr-FR" altLang="fr-FR" sz="1300" dirty="0">
                <a:latin typeface="Verdana" panose="020B0604030504040204" pitchFamily="34" charset="0"/>
                <a:ea typeface="Verdana" panose="020B0604030504040204" pitchFamily="34" charset="0"/>
                <a:cs typeface="Verdana" panose="020B0604030504040204" pitchFamily="34" charset="0"/>
              </a:rPr>
              <a:t>. </a:t>
            </a:r>
          </a:p>
          <a:p>
            <a:pPr marL="361950" lvl="1" indent="-361950" algn="just">
              <a:lnSpc>
                <a:spcPct val="110000"/>
              </a:lnSpc>
              <a:spcBef>
                <a:spcPts val="600"/>
              </a:spcBef>
              <a:spcAft>
                <a:spcPts val="600"/>
              </a:spcAft>
              <a:buFont typeface="Wingdings" panose="05000000000000000000" pitchFamily="2" charset="2"/>
              <a:buChar char="Ø"/>
            </a:pPr>
            <a:r>
              <a:rPr lang="fr-FR" altLang="fr-FR" sz="13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La </a:t>
            </a:r>
            <a:r>
              <a:rPr lang="fr-FR" altLang="fr-FR" sz="1300" kern="0" dirty="0">
                <a:solidFill>
                  <a:srgbClr val="284F92"/>
                </a:solidFill>
                <a:latin typeface="Verdana" panose="020B0604030504040204" pitchFamily="34" charset="0"/>
                <a:ea typeface="Verdana" panose="020B0604030504040204" pitchFamily="34" charset="0"/>
                <a:cs typeface="Verdana" panose="020B0604030504040204" pitchFamily="34" charset="0"/>
              </a:rPr>
              <a:t>présence de la référence à l’engagement dans la facture permet d’</a:t>
            </a:r>
            <a:r>
              <a:rPr lang="fr-FR" altLang="fr-FR" sz="13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envisager</a:t>
            </a:r>
            <a:r>
              <a:rPr lang="fr-FR" altLang="fr-FR" sz="1300" b="1" dirty="0">
                <a:latin typeface="Verdana" panose="020B0604030504040204" pitchFamily="34" charset="0"/>
                <a:ea typeface="Verdana" panose="020B0604030504040204" pitchFamily="34" charset="0"/>
                <a:cs typeface="Verdana" panose="020B0604030504040204" pitchFamily="34" charset="0"/>
              </a:rPr>
              <a:t> </a:t>
            </a:r>
            <a:r>
              <a:rPr lang="fr-FR" altLang="fr-FR" sz="13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une automatisation </a:t>
            </a:r>
            <a:r>
              <a:rPr lang="fr-FR" altLang="fr-FR" sz="1300" kern="0" dirty="0">
                <a:solidFill>
                  <a:srgbClr val="284F92"/>
                </a:solidFill>
                <a:latin typeface="Verdana" panose="020B0604030504040204" pitchFamily="34" charset="0"/>
                <a:ea typeface="Verdana" panose="020B0604030504040204" pitchFamily="34" charset="0"/>
                <a:cs typeface="Verdana" panose="020B0604030504040204" pitchFamily="34" charset="0"/>
              </a:rPr>
              <a:t>du rapprochement de la facture et de son élément générateur au sein du logiciel de traitement des factures</a:t>
            </a: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922" y="1052736"/>
            <a:ext cx="842326" cy="92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31" y="1052736"/>
            <a:ext cx="676623" cy="74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083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68760"/>
            <a:ext cx="8640960" cy="1143000"/>
          </a:xfrm>
        </p:spPr>
        <p:txBody>
          <a:bodyPr/>
          <a:lstStyle/>
          <a:p>
            <a:r>
              <a:rPr lang="fr-FR" sz="2000" kern="0" dirty="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Personnaliser ses choix de gestion </a:t>
            </a:r>
            <a: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a:t>
            </a:r>
            <a:b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br>
            <a:r>
              <a:rPr lang="fr-FR" sz="2000" kern="0" dirty="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
            </a:r>
            <a:br>
              <a:rPr lang="fr-FR" sz="2000" kern="0" dirty="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br>
            <a:r>
              <a:rPr lang="fr-FR" sz="2000" b="0" dirty="0">
                <a:solidFill>
                  <a:srgbClr val="1BA51E"/>
                </a:solidFill>
                <a:effectLst>
                  <a:outerShdw blurRad="38100" dist="38100" dir="2700000" algn="tl">
                    <a:srgbClr val="000000">
                      <a:alpha val="43137"/>
                    </a:srgbClr>
                  </a:outerShdw>
                </a:effectLst>
              </a:rPr>
              <a:t>Le paramétrage de la fiche structure</a:t>
            </a:r>
          </a:p>
        </p:txBody>
      </p:sp>
      <p:sp>
        <p:nvSpPr>
          <p:cNvPr id="3" name="Espace réservé du contenu 2"/>
          <p:cNvSpPr>
            <a:spLocks noGrp="1"/>
          </p:cNvSpPr>
          <p:nvPr>
            <p:ph idx="1"/>
          </p:nvPr>
        </p:nvSpPr>
        <p:spPr>
          <a:xfrm>
            <a:off x="287524" y="3212976"/>
            <a:ext cx="8568952" cy="2188840"/>
          </a:xfrm>
        </p:spPr>
        <p:txBody>
          <a:bodyPr>
            <a:noAutofit/>
          </a:bodyPr>
          <a:lstStyle/>
          <a:p>
            <a:pPr algn="just"/>
            <a:r>
              <a:rPr lang="fr-FR" sz="1400" kern="0" dirty="0">
                <a:solidFill>
                  <a:srgbClr val="284F92"/>
                </a:solidFill>
                <a:latin typeface="Verdana" pitchFamily="34" charset="0"/>
                <a:ea typeface="MS PGothic" pitchFamily="34" charset="-128"/>
                <a:cs typeface="ＭＳ Ｐゴシック" pitchFamily="-112" charset="-128"/>
              </a:rPr>
              <a:t>Chaque émetteur/destinataire public doit réaliser ses choix de paramétrage sur chacune de ses structures. C’est-à-dire qu’il doit décider s’il souhaite utiliser ces zones d’informations et s’il choisit de les rendre ou non obligatoires à la saisie pour le fournisseur</a:t>
            </a:r>
          </a:p>
          <a:p>
            <a:pPr algn="just"/>
            <a:endParaRPr lang="fr-FR" sz="1400" kern="0" dirty="0">
              <a:solidFill>
                <a:srgbClr val="284F92"/>
              </a:solidFill>
              <a:latin typeface="Verdana" pitchFamily="34" charset="0"/>
              <a:ea typeface="MS PGothic" pitchFamily="34" charset="-128"/>
              <a:cs typeface="ＭＳ Ｐゴシック" pitchFamily="-112" charset="-128"/>
            </a:endParaRPr>
          </a:p>
          <a:p>
            <a:pPr algn="just"/>
            <a:r>
              <a:rPr lang="fr-FR" sz="1400" kern="0" dirty="0">
                <a:solidFill>
                  <a:srgbClr val="284F92"/>
                </a:solidFill>
                <a:latin typeface="Verdana" pitchFamily="34" charset="0"/>
                <a:ea typeface="MS PGothic" pitchFamily="34" charset="-128"/>
                <a:cs typeface="ＭＳ Ｐゴシック" pitchFamily="-112" charset="-128"/>
              </a:rPr>
              <a:t>En octobre 2016, ce choix (paramétrage) doit être saisi dans Chorus Pro pour toutes les structures publiques</a:t>
            </a: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990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1052736"/>
            <a:ext cx="8229600" cy="1008112"/>
          </a:xfrm>
        </p:spPr>
        <p:txBody>
          <a:bodyPr>
            <a:normAutofit/>
          </a:bodyPr>
          <a:lstStyle/>
          <a:p>
            <a:r>
              <a:rPr lang="fr-FR" sz="2000" kern="0"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Personnaliser ses choix de gestion :</a:t>
            </a:r>
            <a:br>
              <a:rPr lang="fr-FR" sz="2000" kern="0" dirty="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800" b="0" dirty="0">
                <a:solidFill>
                  <a:srgbClr val="1BA51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impacts</a:t>
            </a:r>
          </a:p>
        </p:txBody>
      </p:sp>
      <p:sp>
        <p:nvSpPr>
          <p:cNvPr id="3" name="Espace réservé du contenu 2"/>
          <p:cNvSpPr>
            <a:spLocks noGrp="1"/>
          </p:cNvSpPr>
          <p:nvPr>
            <p:ph idx="1"/>
          </p:nvPr>
        </p:nvSpPr>
        <p:spPr>
          <a:xfrm>
            <a:off x="251520" y="2420888"/>
            <a:ext cx="8640960" cy="3816424"/>
          </a:xfrm>
        </p:spPr>
        <p:txBody>
          <a:bodyPr>
            <a:noAutofit/>
          </a:bodyPr>
          <a:lstStyle/>
          <a:p>
            <a:pPr algn="just"/>
            <a:r>
              <a:rPr lang="fr-FR" sz="1400" kern="0" dirty="0">
                <a:solidFill>
                  <a:srgbClr val="284F92"/>
                </a:solidFill>
                <a:latin typeface="Verdana" pitchFamily="34" charset="0"/>
                <a:ea typeface="Verdana" panose="020B0604030504040204" pitchFamily="34" charset="0"/>
                <a:cs typeface="Verdana" panose="020B0604030504040204" pitchFamily="34" charset="0"/>
              </a:rPr>
              <a:t>Si le Numéro d’engagement et/ou le code service sont rendus obligatoires, leur absence entrainera le rejet de la facture (le fournisseur ne pourra pas l’enregistrer). </a:t>
            </a:r>
          </a:p>
          <a:p>
            <a:pPr algn="just"/>
            <a:endParaRPr lang="fr-FR" sz="1400" kern="0" dirty="0">
              <a:solidFill>
                <a:srgbClr val="284F92"/>
              </a:solidFill>
              <a:latin typeface="Verdana" pitchFamily="34" charset="0"/>
              <a:ea typeface="Verdana" panose="020B0604030504040204" pitchFamily="34" charset="0"/>
              <a:cs typeface="Verdana" panose="020B0604030504040204" pitchFamily="34" charset="0"/>
            </a:endParaRPr>
          </a:p>
          <a:p>
            <a:pPr algn="just"/>
            <a:r>
              <a:rPr lang="fr-FR" sz="1400" kern="0" dirty="0">
                <a:solidFill>
                  <a:srgbClr val="284F92"/>
                </a:solidFill>
                <a:latin typeface="Verdana" pitchFamily="34" charset="0"/>
                <a:ea typeface="Verdana" panose="020B0604030504040204" pitchFamily="34" charset="0"/>
                <a:cs typeface="Verdana" panose="020B0604030504040204" pitchFamily="34" charset="0"/>
              </a:rPr>
              <a:t>De plus ces choix auront un impact sur les modalités de gestion des factures dématérialisées au sein de votre établissement</a:t>
            </a:r>
          </a:p>
          <a:p>
            <a:pPr algn="just"/>
            <a:endParaRPr lang="fr-FR" sz="1400"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Arial" panose="020B0604020202020204" pitchFamily="34" charset="0"/>
              <a:buChar cha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Le code service et/ou le Numéro d’engagement</a:t>
            </a:r>
            <a:r>
              <a:rPr lang="fr-FR" sz="1400" dirty="0" smtClean="0">
                <a:latin typeface="Verdana" panose="020B0604030504040204" pitchFamily="34" charset="0"/>
                <a:ea typeface="Verdana" panose="020B0604030504040204" pitchFamily="34" charset="0"/>
                <a:cs typeface="Verdana" panose="020B0604030504040204" pitchFamily="34" charset="0"/>
              </a:rPr>
              <a:t> </a:t>
            </a: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doivent exister </a:t>
            </a: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(y compris pour les cas de facturation sans bon de commande par exemple</a:t>
            </a:r>
            <a:r>
              <a:rPr lang="fr-FR" sz="14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a:t>
            </a:r>
          </a:p>
          <a:p>
            <a:pPr marL="0" lvl="1" indent="0" algn="just">
              <a:buNone/>
            </a:pPr>
            <a:endPar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Arial" panose="020B0604020202020204" pitchFamily="34" charset="0"/>
              <a:buChar cha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Un</a:t>
            </a:r>
            <a:r>
              <a:rPr lang="fr-FR" sz="1400" dirty="0" smtClean="0">
                <a:latin typeface="Verdana" panose="020B0604030504040204" pitchFamily="34" charset="0"/>
                <a:ea typeface="Verdana" panose="020B0604030504040204" pitchFamily="34" charset="0"/>
                <a:cs typeface="Verdana" panose="020B0604030504040204" pitchFamily="34" charset="0"/>
              </a:rPr>
              <a:t> </a:t>
            </a: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canal d’information </a:t>
            </a: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doit être mis en place pour informer le fournisseur (par exemple les valeurs nécessaires à la saisie d’une facture doivent apparaitre clairement sur le bon de commande</a:t>
            </a:r>
            <a:r>
              <a:rPr lang="fr-FR" sz="1400"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a:t>
            </a:r>
          </a:p>
          <a:p>
            <a:pPr marL="0" lvl="1" indent="0" algn="just">
              <a:buNone/>
            </a:pPr>
            <a:endPar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Arial" panose="020B0604020202020204" pitchFamily="34" charset="0"/>
              <a:buChar cha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Des procédures de traitement doivent être définies pour</a:t>
            </a:r>
            <a:r>
              <a:rPr lang="fr-FR" sz="1400" dirty="0" smtClean="0">
                <a:latin typeface="Verdana" panose="020B0604030504040204" pitchFamily="34" charset="0"/>
                <a:ea typeface="Verdana" panose="020B0604030504040204" pitchFamily="34" charset="0"/>
                <a:cs typeface="Verdana" panose="020B0604030504040204" pitchFamily="34" charset="0"/>
              </a:rPr>
              <a:t> </a:t>
            </a: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gérer les cas </a:t>
            </a:r>
            <a:r>
              <a:rPr lang="fr-FR" sz="1400" b="1" kern="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d’erreurs</a:t>
            </a:r>
            <a:endParaRPr lang="fr-FR"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315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8" y="1556792"/>
            <a:ext cx="91725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7232" y="1052736"/>
            <a:ext cx="8640960" cy="707886"/>
          </a:xfrm>
          <a:prstGeom prst="rect">
            <a:avLst/>
          </a:prstGeom>
        </p:spPr>
        <p:txBody>
          <a:bodyPr wrap="square">
            <a:spAutoFit/>
          </a:bodyPr>
          <a:lstStyle/>
          <a:p>
            <a:pPr algn="ctr"/>
            <a:r>
              <a:rPr lang="fr-FR" sz="2000" kern="0" dirty="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REX sur les choix de paramétrage des sites pilotes CPP2017</a:t>
            </a:r>
            <a:r>
              <a:rPr lang="fr-FR" sz="2000" dirty="0"/>
              <a:t/>
            </a:r>
            <a:br>
              <a:rPr lang="fr-FR" sz="2000" dirty="0"/>
            </a:br>
            <a:r>
              <a:rPr lang="fr-FR" sz="2000" dirty="0">
                <a:solidFill>
                  <a:srgbClr val="1BA51E"/>
                </a:solidFill>
                <a:effectLst>
                  <a:outerShdw blurRad="38100" dist="38100" dir="2700000" algn="tl">
                    <a:srgbClr val="000000">
                      <a:alpha val="43137"/>
                    </a:srgbClr>
                  </a:outerShdw>
                </a:effectLst>
              </a:rPr>
              <a:t>Synthèse</a:t>
            </a:r>
            <a:endParaRPr lang="fr-FR" sz="2000" dirty="0">
              <a:effectLst>
                <a:outerShdw blurRad="38100" dist="38100" dir="2700000" algn="tl">
                  <a:srgbClr val="000000">
                    <a:alpha val="43137"/>
                  </a:srgbClr>
                </a:outerShdw>
              </a:effectLst>
            </a:endParaRP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172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5148" y="1152128"/>
            <a:ext cx="7933704" cy="764704"/>
          </a:xfrm>
        </p:spPr>
        <p:txBody>
          <a:bodyPr>
            <a:noAutofit/>
          </a:bodyPr>
          <a:lstStyle/>
          <a:p>
            <a:pPr lvl="0">
              <a:spcBef>
                <a:spcPct val="20000"/>
              </a:spcBef>
            </a:pPr>
            <a: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
            </a:r>
            <a:b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br>
            <a: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Les utilisateurs</a:t>
            </a:r>
            <a:br>
              <a:rPr lang="fr-FR" sz="2000" kern="0" dirty="0" smtClean="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br>
            <a:r>
              <a:rPr lang="fr-FR" sz="900" kern="0" dirty="0" smtClean="0">
                <a:solidFill>
                  <a:srgbClr val="284F92"/>
                </a:solidFill>
                <a:latin typeface="Verdana" pitchFamily="34" charset="0"/>
                <a:ea typeface="MS PGothic" pitchFamily="34" charset="-128"/>
                <a:cs typeface="ＭＳ Ｐゴシック" pitchFamily="-112" charset="-128"/>
              </a:rPr>
              <a:t/>
            </a:r>
            <a:br>
              <a:rPr lang="fr-FR" sz="900" kern="0" dirty="0" smtClean="0">
                <a:solidFill>
                  <a:srgbClr val="284F92"/>
                </a:solidFill>
                <a:latin typeface="Verdana" pitchFamily="34" charset="0"/>
                <a:ea typeface="MS PGothic" pitchFamily="34" charset="-128"/>
                <a:cs typeface="ＭＳ Ｐゴシック" pitchFamily="-112" charset="-128"/>
              </a:rPr>
            </a:br>
            <a:r>
              <a:rPr lang="fr-FR" sz="1800"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Généralités</a:t>
            </a:r>
            <a:r>
              <a:rPr lang="fr-FR" sz="2000" dirty="0">
                <a:solidFill>
                  <a:srgbClr val="00B050"/>
                </a:solidFill>
                <a:ea typeface="+mn-ea"/>
                <a:cs typeface="+mn-cs"/>
              </a:rPr>
              <a:t/>
            </a:r>
            <a:br>
              <a:rPr lang="fr-FR" sz="2000" dirty="0">
                <a:solidFill>
                  <a:srgbClr val="00B050"/>
                </a:solidFill>
                <a:ea typeface="+mn-ea"/>
                <a:cs typeface="+mn-cs"/>
              </a:rPr>
            </a:br>
            <a:endParaRPr lang="fr-FR" sz="2000" kern="0" dirty="0">
              <a:solidFill>
                <a:srgbClr val="284F92"/>
              </a:solidFill>
              <a:latin typeface="Verdana" pitchFamily="34" charset="0"/>
              <a:ea typeface="MS PGothic" pitchFamily="34" charset="-128"/>
              <a:cs typeface="ＭＳ Ｐゴシック" pitchFamily="-112" charset="-128"/>
            </a:endParaRPr>
          </a:p>
        </p:txBody>
      </p:sp>
      <p:sp>
        <p:nvSpPr>
          <p:cNvPr id="5" name="Espace réservé du contenu 4"/>
          <p:cNvSpPr>
            <a:spLocks noGrp="1"/>
          </p:cNvSpPr>
          <p:nvPr>
            <p:ph idx="1"/>
          </p:nvPr>
        </p:nvSpPr>
        <p:spPr>
          <a:xfrm>
            <a:off x="184988" y="2348880"/>
            <a:ext cx="8784976" cy="3312368"/>
          </a:xfrm>
        </p:spPr>
        <p:txBody>
          <a:bodyPr>
            <a:normAutofit/>
          </a:bodyPr>
          <a:lstStyle/>
          <a:p>
            <a:pPr marL="0" indent="0">
              <a:buNone/>
            </a:pP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Tous les utilisateurs de Chorus Pro doivent être habilités au PIGP :</a:t>
            </a:r>
          </a:p>
          <a:p>
            <a:endParaRPr lang="fr-FR" sz="1400" b="1" dirty="0">
              <a:latin typeface="Verdana" panose="020B0604030504040204" pitchFamily="34" charset="0"/>
              <a:ea typeface="Verdana" panose="020B0604030504040204" pitchFamily="34" charset="0"/>
              <a:cs typeface="Verdana" panose="020B0604030504040204" pitchFamily="34" charset="0"/>
            </a:endParaRPr>
          </a:p>
          <a:p>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Inscription des utilisateurs dans l'annuaire ASPASIE  +  gestion des droits d'accès  à Chorus Pro dans MADHRAS</a:t>
            </a:r>
          </a:p>
          <a:p>
            <a:pPr marL="0" indent="0">
              <a:buNone/>
            </a:pPr>
            <a:r>
              <a:rPr lang="fr-FR" sz="1400" dirty="0">
                <a:latin typeface="Verdana" panose="020B0604030504040204" pitchFamily="34" charset="0"/>
                <a:ea typeface="Verdana" panose="020B0604030504040204" pitchFamily="34" charset="0"/>
                <a:cs typeface="Verdana" panose="020B0604030504040204" pitchFamily="34" charset="0"/>
              </a:rPr>
              <a:t> </a:t>
            </a:r>
            <a:endParaRPr lang="fr-FR" sz="1400" dirty="0" smtClean="0">
              <a:latin typeface="Verdana" panose="020B0604030504040204" pitchFamily="34" charset="0"/>
              <a:ea typeface="Verdana" panose="020B0604030504040204" pitchFamily="34" charset="0"/>
              <a:cs typeface="Verdana" panose="020B0604030504040204" pitchFamily="34" charset="0"/>
            </a:endParaRPr>
          </a:p>
          <a:p>
            <a:pPr lvl="1"/>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En</a:t>
            </a:r>
            <a:r>
              <a:rPr lang="fr-FR" sz="1400" b="1" dirty="0" smtClean="0">
                <a:latin typeface="Verdana" panose="020B0604030504040204" pitchFamily="34" charset="0"/>
                <a:ea typeface="Verdana" panose="020B0604030504040204" pitchFamily="34" charset="0"/>
                <a:cs typeface="Verdana" panose="020B0604030504040204" pitchFamily="34" charset="0"/>
              </a:rPr>
              <a:t> </a:t>
            </a: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phase d'initialisation  </a:t>
            </a:r>
            <a:r>
              <a:rPr lang="fr-FR" sz="1400" kern="0" dirty="0">
                <a:solidFill>
                  <a:srgbClr val="284F92"/>
                </a:solidFill>
                <a:latin typeface="Verdana" pitchFamily="34" charset="0"/>
                <a:ea typeface="Verdana" panose="020B0604030504040204" pitchFamily="34" charset="0"/>
                <a:cs typeface="Verdana" panose="020B0604030504040204" pitchFamily="34" charset="0"/>
              </a:rPr>
              <a:t>pour le secteur public local et de santé :</a:t>
            </a:r>
          </a:p>
          <a:p>
            <a:pPr lvl="2"/>
            <a:r>
              <a:rPr lang="fr-FR" sz="1400" kern="0" dirty="0">
                <a:solidFill>
                  <a:srgbClr val="284F92"/>
                </a:solidFill>
                <a:latin typeface="Verdana" pitchFamily="34" charset="0"/>
                <a:ea typeface="Verdana" panose="020B0604030504040204" pitchFamily="34" charset="0"/>
                <a:cs typeface="Verdana" panose="020B0604030504040204" pitchFamily="34" charset="0"/>
              </a:rPr>
              <a:t> il a été fait le choix d'une validation de masse des utilisateurs  recensés d'Hélios </a:t>
            </a:r>
          </a:p>
          <a:p>
            <a:pPr lvl="1"/>
            <a:endParaRPr lang="fr-FR" sz="1400" kern="0" dirty="0">
              <a:solidFill>
                <a:srgbClr val="284F92"/>
              </a:solidFill>
              <a:latin typeface="Verdana" pitchFamily="34" charset="0"/>
              <a:ea typeface="Verdana" panose="020B0604030504040204" pitchFamily="34" charset="0"/>
              <a:cs typeface="Verdana" panose="020B0604030504040204" pitchFamily="34" charset="0"/>
            </a:endParaRPr>
          </a:p>
          <a:p>
            <a:pPr lvl="1" algn="just"/>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Hors phase d'initialisation </a:t>
            </a:r>
            <a:r>
              <a:rPr lang="fr-FR" sz="1400" dirty="0">
                <a:latin typeface="Verdana" panose="020B0604030504040204" pitchFamily="34" charset="0"/>
                <a:ea typeface="Verdana" panose="020B0604030504040204" pitchFamily="34" charset="0"/>
                <a:cs typeface="Verdana" panose="020B0604030504040204" pitchFamily="34" charset="0"/>
              </a:rPr>
              <a:t> : </a:t>
            </a: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à défaut d'utilisateurs recensés pour une structure  donnée, et pour la création de nouveaux utilisateurs au fil de l'eau, l'habilitation  est réalisée par le comptable assignataire selon les conditions habituelles. </a:t>
            </a:r>
          </a:p>
          <a:p>
            <a:endParaRPr lang="fr-FR" sz="1400" b="1" dirty="0" smtClean="0">
              <a:latin typeface="Verdana" panose="020B0604030504040204" pitchFamily="34" charset="0"/>
              <a:ea typeface="Verdana" panose="020B0604030504040204" pitchFamily="34" charset="0"/>
              <a:cs typeface="Verdana" panose="020B0604030504040204" pitchFamily="34" charset="0"/>
            </a:endParaRPr>
          </a:p>
          <a:p>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Calendrier pour les habilitations : 16 septembre 2016 </a:t>
            </a:r>
          </a:p>
        </p:txBody>
      </p:sp>
      <p:pic>
        <p:nvPicPr>
          <p:cNvPr id="7"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482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1143000"/>
          </a:xfrm>
        </p:spPr>
        <p:txBody>
          <a:bodyPr/>
          <a:lstStyle/>
          <a:p>
            <a:r>
              <a:rPr lang="fr-FR" sz="2000" kern="0" dirty="0">
                <a:solidFill>
                  <a:srgbClr val="284F92"/>
                </a:solidFill>
                <a:effectLst>
                  <a:outerShdw blurRad="38100" dist="38100" dir="2700000" algn="tl">
                    <a:srgbClr val="000000">
                      <a:alpha val="43137"/>
                    </a:srgbClr>
                  </a:outerShdw>
                </a:effectLst>
                <a:latin typeface="Verdana" pitchFamily="34" charset="0"/>
                <a:ea typeface="MS PGothic" pitchFamily="34" charset="-128"/>
                <a:cs typeface="ＭＳ Ｐゴシック" pitchFamily="-112" charset="-128"/>
              </a:rPr>
              <a:t>Les utilisateurs</a:t>
            </a:r>
            <a:r>
              <a:rPr lang="fr-FR" dirty="0" smtClean="0"/>
              <a:t/>
            </a:r>
            <a:br>
              <a:rPr lang="fr-FR" dirty="0" smtClean="0"/>
            </a:br>
            <a:r>
              <a:rPr lang="fr-FR" sz="1800" b="0" dirty="0" smtClean="0">
                <a:solidFill>
                  <a:srgbClr val="1BA51E"/>
                </a:solidFill>
                <a:effectLst>
                  <a:outerShdw blurRad="38100" dist="38100" dir="2700000" algn="tl">
                    <a:srgbClr val="000000">
                      <a:alpha val="43137"/>
                    </a:srgbClr>
                  </a:outerShdw>
                </a:effectLst>
              </a:rPr>
              <a:t>Les différents profils utilisateurs </a:t>
            </a:r>
            <a:endParaRPr lang="fr-FR" sz="1800" b="0" dirty="0">
              <a:solidFill>
                <a:srgbClr val="1BA51E"/>
              </a:solidFill>
              <a:effectLst>
                <a:outerShdw blurRad="38100" dist="38100" dir="2700000" algn="tl">
                  <a:srgbClr val="000000">
                    <a:alpha val="43137"/>
                  </a:srgbClr>
                </a:outerShdw>
              </a:effectLst>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45" y="1540518"/>
            <a:ext cx="8496944" cy="469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51520" y="1052736"/>
            <a:ext cx="8640960" cy="307777"/>
          </a:xfrm>
          <a:prstGeom prst="rect">
            <a:avLst/>
          </a:prstGeom>
          <a:noFill/>
        </p:spPr>
        <p:txBody>
          <a:bodyPr wrap="square" rtlCol="0">
            <a:spAutoFit/>
          </a:bodyPr>
          <a:lstStyle/>
          <a:p>
            <a:pPr algn="ctr"/>
            <a:r>
              <a:rPr lang="fr-FR" sz="1400" b="1" kern="0" dirty="0">
                <a:solidFill>
                  <a:srgbClr val="284F92"/>
                </a:solidFill>
                <a:latin typeface="Verdana" pitchFamily="34" charset="0"/>
                <a:ea typeface="MS PGothic" pitchFamily="34" charset="-128"/>
                <a:cs typeface="ＭＳ Ｐゴシック" pitchFamily="-112" charset="-128"/>
              </a:rPr>
              <a:t>Dans l’outil, les utilisateurs auront des droits différents en fonction de leur profil</a:t>
            </a:r>
          </a:p>
        </p:txBody>
      </p:sp>
    </p:spTree>
    <p:extLst>
      <p:ext uri="{BB962C8B-B14F-4D97-AF65-F5344CB8AC3E}">
        <p14:creationId xmlns:p14="http://schemas.microsoft.com/office/powerpoint/2010/main" val="3654257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8229600" cy="864096"/>
          </a:xfrm>
        </p:spPr>
        <p:txBody>
          <a:bodyPr/>
          <a:lstStyle/>
          <a:p>
            <a:r>
              <a:rPr lang="fr-FR" sz="2000" b="1" dirty="0">
                <a:solidFill>
                  <a:srgbClr val="005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utilisateurs</a:t>
            </a:r>
            <a:r>
              <a:rPr lang="fr-FR" dirty="0" smtClean="0">
                <a:latin typeface="Verdana" panose="020B0604030504040204" pitchFamily="34" charset="0"/>
                <a:ea typeface="Verdana" panose="020B0604030504040204" pitchFamily="34" charset="0"/>
                <a:cs typeface="Verdana" panose="020B0604030504040204" pitchFamily="34" charset="0"/>
              </a:rPr>
              <a:t/>
            </a:r>
            <a:br>
              <a:rPr lang="fr-FR" dirty="0" smtClean="0">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rgbClr val="1BA51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 rattachement des utilisateurs aux structures</a:t>
            </a:r>
            <a:endParaRPr lang="fr-FR" b="0" dirty="0">
              <a:solidFill>
                <a:srgbClr val="1BA51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625" y="1700808"/>
            <a:ext cx="549275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a:xfrm>
            <a:off x="287524" y="3861048"/>
            <a:ext cx="8568952" cy="2520280"/>
          </a:xfrm>
        </p:spPr>
        <p:txBody>
          <a:bodyPr>
            <a:noAutofit/>
          </a:bodyPr>
          <a:lstStyle/>
          <a:p>
            <a:pPr algn="just"/>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Un </a:t>
            </a:r>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même compte utilisateur peut être rattaché à :</a:t>
            </a:r>
          </a:p>
          <a:p>
            <a:pPr lvl="1" algn="just"/>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Une structure sans services</a:t>
            </a:r>
          </a:p>
          <a:p>
            <a:pPr lvl="1" algn="just"/>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Un service, plusieurs services ou tous les services d’une structure</a:t>
            </a:r>
          </a:p>
          <a:p>
            <a:pPr lvl="1" algn="just"/>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Plusieurs </a:t>
            </a:r>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services de structures </a:t>
            </a:r>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différentes</a:t>
            </a:r>
          </a:p>
          <a:p>
            <a:pPr lvl="1" algn="just"/>
            <a:endPar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endParaRPr>
          </a:p>
          <a:p>
            <a:pPr algn="just"/>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Un </a:t>
            </a:r>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utilisateur peut consulter toutes les données des structures, auxquelles son compte utilisateur est rattaché, </a:t>
            </a:r>
            <a:r>
              <a:rPr lang="fr-FR" sz="1400" b="1" dirty="0">
                <a:solidFill>
                  <a:srgbClr val="0050A0"/>
                </a:solidFill>
                <a:latin typeface="Verdana" panose="020B0604030504040204" pitchFamily="34" charset="0"/>
                <a:ea typeface="Verdana" panose="020B0604030504040204" pitchFamily="34" charset="0"/>
                <a:cs typeface="Verdana" panose="020B0604030504040204" pitchFamily="34" charset="0"/>
              </a:rPr>
              <a:t>dans une seule et même vue</a:t>
            </a:r>
            <a:r>
              <a:rPr lang="fr-FR" sz="1400" b="1" dirty="0" smtClean="0">
                <a:solidFill>
                  <a:srgbClr val="0050A0"/>
                </a:solidFill>
                <a:latin typeface="Verdana" panose="020B0604030504040204" pitchFamily="34" charset="0"/>
                <a:ea typeface="Verdana" panose="020B0604030504040204" pitchFamily="34" charset="0"/>
                <a:cs typeface="Verdana" panose="020B0604030504040204" pitchFamily="34" charset="0"/>
              </a:rPr>
              <a:t>.</a:t>
            </a:r>
          </a:p>
          <a:p>
            <a:pPr algn="just"/>
            <a:endPar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endParaRPr>
          </a:p>
          <a:p>
            <a:pPr algn="just"/>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Un </a:t>
            </a:r>
            <a:r>
              <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rPr>
              <a:t>utilisateur peut être gestionnaire principal sur un ensemble de structures, gestionnaire secondaire ou utilisateur sur </a:t>
            </a:r>
            <a:r>
              <a:rPr lang="fr-FR" sz="14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d’autres</a:t>
            </a:r>
            <a:endParaRPr lang="fr-FR" sz="1400" dirty="0">
              <a:solidFill>
                <a:srgbClr val="0050A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136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216" y="1052736"/>
            <a:ext cx="7871792" cy="838200"/>
          </a:xfrm>
        </p:spPr>
        <p:txBody>
          <a:bodyPr>
            <a:normAutofit/>
          </a:bodyPr>
          <a:lstStyle/>
          <a:p>
            <a:r>
              <a:rPr lang="fr-FR" dirty="0">
                <a:solidFill>
                  <a:srgbClr val="005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p>
        </p:txBody>
      </p:sp>
      <p:sp>
        <p:nvSpPr>
          <p:cNvPr id="7" name="Espace réservé du texte 2"/>
          <p:cNvSpPr>
            <a:spLocks noGrp="1"/>
          </p:cNvSpPr>
          <p:nvPr>
            <p:ph type="body" sz="quarter" idx="10"/>
          </p:nvPr>
        </p:nvSpPr>
        <p:spPr>
          <a:xfrm>
            <a:off x="251521" y="1916832"/>
            <a:ext cx="8640960" cy="3887638"/>
          </a:xfrm>
        </p:spPr>
        <p:txBody>
          <a:bodyPr>
            <a:normAutofit/>
          </a:bodyPr>
          <a:lstStyle/>
          <a:p>
            <a:pPr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Contexte</a:t>
            </a:r>
          </a:p>
          <a:p>
            <a:pPr algn="just"/>
            <a:endPar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Échéance du 1</a:t>
            </a:r>
            <a:r>
              <a:rPr lang="fr-FR" sz="1600" baseline="300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er</a:t>
            </a:r>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 janvier : comment cela va-t-il se passer ?</a:t>
            </a:r>
          </a:p>
          <a:p>
            <a:pPr lvl="1" algn="just"/>
            <a:endPar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endParaRPr>
          </a:p>
          <a:p>
            <a:pPr lvl="1"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Vue d’ensemble :</a:t>
            </a:r>
            <a:r>
              <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rPr>
              <a:t>Vue d’ensemble : fonctionnalités, accès, ergonomie</a:t>
            </a:r>
          </a:p>
          <a:p>
            <a:pPr lvl="1"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rPr>
              <a:t>des structures et des utilisateurs</a:t>
            </a:r>
          </a:p>
          <a:p>
            <a:pPr lvl="1"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rPr>
              <a:t>des factures</a:t>
            </a:r>
          </a:p>
          <a:p>
            <a:pPr lvl="1"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Assistance </a:t>
            </a:r>
            <a:r>
              <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rPr>
              <a:t>utilisateur</a:t>
            </a:r>
          </a:p>
          <a:p>
            <a:pPr lvl="1"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L’espace </a:t>
            </a:r>
            <a:r>
              <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rPr>
              <a:t>de qualification</a:t>
            </a:r>
          </a:p>
          <a:p>
            <a:pPr algn="just"/>
            <a:endPar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Échéance du 1</a:t>
            </a:r>
            <a:r>
              <a:rPr lang="fr-FR" sz="1600" baseline="300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er</a:t>
            </a:r>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 janvier : comment s’y préparer ? </a:t>
            </a:r>
          </a:p>
          <a:p>
            <a:pPr lvl="1" algn="just"/>
            <a:endPar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0A0"/>
                </a:solidFill>
                <a:latin typeface="Verdana" panose="020B0604030504040204" pitchFamily="34" charset="0"/>
                <a:ea typeface="Verdana" panose="020B0604030504040204" pitchFamily="34" charset="0"/>
                <a:cs typeface="Verdana" panose="020B0604030504040204" pitchFamily="34" charset="0"/>
              </a:rPr>
              <a:t>Conclusion</a:t>
            </a:r>
            <a:endParaRPr lang="fr-FR" sz="1600" dirty="0">
              <a:solidFill>
                <a:srgbClr val="0050A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97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0" y="1772816"/>
            <a:ext cx="8604000" cy="351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texte 2"/>
          <p:cNvSpPr txBox="1">
            <a:spLocks/>
          </p:cNvSpPr>
          <p:nvPr/>
        </p:nvSpPr>
        <p:spPr bwMode="auto">
          <a:xfrm>
            <a:off x="179263" y="5517232"/>
            <a:ext cx="8785225" cy="53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3971"/>
              </a:buClr>
              <a:buFont typeface="Wingdings 3" pitchFamily="18" charset="2"/>
              <a:buChar char="}"/>
              <a:defRPr sz="1800" baseline="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algn="just">
              <a:defRPr/>
            </a:pPr>
            <a:r>
              <a:rPr lang="fr-FR" sz="1200" kern="0" dirty="0" smtClean="0">
                <a:solidFill>
                  <a:srgbClr val="0055A0"/>
                </a:solidFill>
              </a:rPr>
              <a:t>La remontée </a:t>
            </a:r>
            <a:r>
              <a:rPr lang="fr-FR" sz="1200" kern="0" dirty="0">
                <a:solidFill>
                  <a:srgbClr val="0055A0"/>
                </a:solidFill>
              </a:rPr>
              <a:t>par un destinataire des </a:t>
            </a:r>
            <a:r>
              <a:rPr lang="fr-FR" sz="1200" kern="0" dirty="0" smtClean="0">
                <a:solidFill>
                  <a:srgbClr val="0055A0"/>
                </a:solidFill>
              </a:rPr>
              <a:t>statuts du cycle de vie est obligatoire afin de permettre au fournisseur de suivre l’avancée du traitement de ses factures</a:t>
            </a:r>
          </a:p>
        </p:txBody>
      </p:sp>
      <p:sp>
        <p:nvSpPr>
          <p:cNvPr id="6" name="Title 1"/>
          <p:cNvSpPr txBox="1">
            <a:spLocks/>
          </p:cNvSpPr>
          <p:nvPr/>
        </p:nvSpPr>
        <p:spPr bwMode="auto">
          <a:xfrm>
            <a:off x="239731" y="1052736"/>
            <a:ext cx="86342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cap="none" baseline="0">
                <a:solidFill>
                  <a:schemeClr val="tx1"/>
                </a:solidFill>
                <a:latin typeface="Verdana" pitchFamily="34" charset="0"/>
                <a:ea typeface="MS PGothic" pitchFamily="34" charset="-128"/>
                <a:cs typeface="ＭＳ Ｐゴシック" pitchFamily="-112" charset="-128"/>
              </a:defRPr>
            </a:lvl1pPr>
            <a:lvl2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2pPr>
            <a:lvl3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3pPr>
            <a:lvl4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4pPr>
            <a:lvl5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5pPr>
            <a:lvl6pPr marL="457200" algn="ctr" rtl="0" eaLnBrk="1" fontAlgn="base" hangingPunct="1">
              <a:lnSpc>
                <a:spcPct val="90000"/>
              </a:lnSpc>
              <a:spcBef>
                <a:spcPct val="0"/>
              </a:spcBef>
              <a:spcAft>
                <a:spcPct val="0"/>
              </a:spcAft>
              <a:defRPr sz="2400">
                <a:solidFill>
                  <a:srgbClr val="DE6751"/>
                </a:solidFill>
                <a:latin typeface="Verdana" pitchFamily="34" charset="0"/>
              </a:defRPr>
            </a:lvl6pPr>
            <a:lvl7pPr marL="914400" algn="ctr" rtl="0" eaLnBrk="1" fontAlgn="base" hangingPunct="1">
              <a:lnSpc>
                <a:spcPct val="90000"/>
              </a:lnSpc>
              <a:spcBef>
                <a:spcPct val="0"/>
              </a:spcBef>
              <a:spcAft>
                <a:spcPct val="0"/>
              </a:spcAft>
              <a:defRPr sz="2400">
                <a:solidFill>
                  <a:srgbClr val="DE6751"/>
                </a:solidFill>
                <a:latin typeface="Verdana" pitchFamily="34" charset="0"/>
              </a:defRPr>
            </a:lvl7pPr>
            <a:lvl8pPr marL="1371600" algn="ctr" rtl="0" eaLnBrk="1" fontAlgn="base" hangingPunct="1">
              <a:lnSpc>
                <a:spcPct val="90000"/>
              </a:lnSpc>
              <a:spcBef>
                <a:spcPct val="0"/>
              </a:spcBef>
              <a:spcAft>
                <a:spcPct val="0"/>
              </a:spcAft>
              <a:defRPr sz="2400">
                <a:solidFill>
                  <a:srgbClr val="DE6751"/>
                </a:solidFill>
                <a:latin typeface="Verdana" pitchFamily="34" charset="0"/>
              </a:defRPr>
            </a:lvl8pPr>
            <a:lvl9pPr marL="1828800" algn="ctr" rtl="0" eaLnBrk="1" fontAlgn="base" hangingPunct="1">
              <a:lnSpc>
                <a:spcPct val="90000"/>
              </a:lnSpc>
              <a:spcBef>
                <a:spcPct val="0"/>
              </a:spcBef>
              <a:spcAft>
                <a:spcPct val="0"/>
              </a:spcAft>
              <a:defRPr sz="2400">
                <a:solidFill>
                  <a:srgbClr val="DE6751"/>
                </a:solidFill>
                <a:latin typeface="Verdana" pitchFamily="34" charset="0"/>
              </a:defRPr>
            </a:lvl9pPr>
          </a:lstStyle>
          <a:p>
            <a:pPr marL="0" lvl="1" algn="ctr">
              <a:defRPr/>
            </a:pPr>
            <a:r>
              <a:rPr lang="fr-FR" altLang="fr-FR" b="0" kern="0" dirty="0">
                <a:solidFill>
                  <a:srgbClr val="0055A0"/>
                </a:solidFill>
                <a:effectLst>
                  <a:outerShdw blurRad="38100" dist="38100" dir="2700000" algn="tl">
                    <a:srgbClr val="000000">
                      <a:alpha val="43137"/>
                    </a:srgbClr>
                  </a:outerShdw>
                </a:effectLst>
              </a:rPr>
              <a:t>Présentation de la solution </a:t>
            </a:r>
            <a:endParaRPr lang="fr-FR" altLang="fr-FR" b="0" kern="0" dirty="0" smtClean="0">
              <a:solidFill>
                <a:srgbClr val="0055A0"/>
              </a:solidFill>
              <a:effectLst>
                <a:outerShdw blurRad="38100" dist="38100" dir="2700000" algn="tl">
                  <a:srgbClr val="000000">
                    <a:alpha val="43137"/>
                  </a:srgbClr>
                </a:outerShdw>
              </a:effectLst>
            </a:endParaRPr>
          </a:p>
          <a:p>
            <a:pPr marL="0" lvl="1" algn="ctr">
              <a:defRPr/>
            </a:pPr>
            <a:endParaRPr lang="fr-FR" altLang="fr-FR" sz="800" b="0" kern="0" dirty="0">
              <a:solidFill>
                <a:srgbClr val="284F92"/>
              </a:solidFill>
              <a:effectLst>
                <a:outerShdw blurRad="38100" dist="38100" dir="2700000" algn="tl">
                  <a:srgbClr val="000000">
                    <a:alpha val="43137"/>
                  </a:srgbClr>
                </a:outerShdw>
              </a:effectLst>
            </a:endParaRPr>
          </a:p>
          <a:p>
            <a:pPr marL="0" lvl="1" algn="ctr">
              <a:defRPr/>
            </a:pPr>
            <a:r>
              <a:rPr lang="fr-FR" altLang="fr-FR" sz="1800" b="0" kern="0" dirty="0" smtClean="0">
                <a:solidFill>
                  <a:srgbClr val="00B050"/>
                </a:solidFill>
                <a:effectLst>
                  <a:outerShdw blurRad="38100" dist="38100" dir="2700000" algn="tl">
                    <a:srgbClr val="000000">
                      <a:alpha val="43137"/>
                    </a:srgbClr>
                  </a:outerShdw>
                </a:effectLst>
                <a:latin typeface="Verdana" pitchFamily="34"/>
                <a:ea typeface="ＭＳ Ｐゴシック" pitchFamily="34"/>
                <a:cs typeface="ＭＳ Ｐゴシック" pitchFamily="18"/>
              </a:rPr>
              <a:t>La gestion des factures : le </a:t>
            </a:r>
            <a:r>
              <a:rPr lang="fr-FR" altLang="fr-FR" sz="1800" b="0" kern="0" dirty="0">
                <a:solidFill>
                  <a:srgbClr val="00B050"/>
                </a:solidFill>
                <a:effectLst>
                  <a:outerShdw blurRad="38100" dist="38100" dir="2700000" algn="tl">
                    <a:srgbClr val="000000">
                      <a:alpha val="43137"/>
                    </a:srgbClr>
                  </a:outerShdw>
                </a:effectLst>
                <a:latin typeface="Verdana" pitchFamily="34"/>
                <a:ea typeface="ＭＳ Ｐゴシック" pitchFamily="34"/>
                <a:cs typeface="ＭＳ Ｐゴシック" pitchFamily="18"/>
              </a:rPr>
              <a:t>processus global et ses étapes</a:t>
            </a: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416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4188014342"/>
              </p:ext>
            </p:extLst>
          </p:nvPr>
        </p:nvGraphicFramePr>
        <p:xfrm>
          <a:off x="4572000" y="2204864"/>
          <a:ext cx="4298768" cy="4047120"/>
        </p:xfrm>
        <a:graphic>
          <a:graphicData uri="http://schemas.openxmlformats.org/drawingml/2006/table">
            <a:tbl>
              <a:tblPr firstRow="1" firstCol="1" bandRow="1"/>
              <a:tblGrid>
                <a:gridCol w="432048"/>
                <a:gridCol w="3866720"/>
              </a:tblGrid>
              <a:tr h="360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noFill/>
                      <a:prstDash val="solid"/>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Données légales du destinataire : SIRET et code service si il a été rendu obligatoire par le destinataire</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Cadre de facturation et SIRET du </a:t>
                      </a:r>
                      <a:r>
                        <a:rPr lang="fr-FR" sz="1200" b="0" kern="1200" dirty="0" err="1">
                          <a:solidFill>
                            <a:srgbClr val="0050A0"/>
                          </a:solidFill>
                          <a:latin typeface="Verdana" pitchFamily="34"/>
                          <a:ea typeface="MS PGothic" pitchFamily="34"/>
                          <a:cs typeface="ＭＳ Ｐゴシック" pitchFamily="18"/>
                        </a:rPr>
                        <a:t>valideur</a:t>
                      </a:r>
                      <a:endParaRPr lang="fr-FR" sz="1200" b="0" kern="1200" dirty="0">
                        <a:solidFill>
                          <a:srgbClr val="0050A0"/>
                        </a:solidFill>
                        <a:latin typeface="Verdana" pitchFamily="34"/>
                        <a:ea typeface="MS PGothic" pitchFamily="34"/>
                        <a:cs typeface="ＭＳ Ｐゴシック" pitchFamily="18"/>
                      </a:endParaRP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Informations du fournisseur et choix des  coordonnées bancaires </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9525"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Identification du marché et des modalités de paiement</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Détail des postes de facturation</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Récapitulatif des montants par taux de TVA</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Montants totaux</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Commentaires</a:t>
                      </a: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32400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Possibilité d’adjoindre des pièces jointes</a:t>
                      </a:r>
                      <a:r>
                        <a:rPr lang="fr-FR" sz="1200" b="0" kern="1200" dirty="0" smtClean="0">
                          <a:solidFill>
                            <a:srgbClr val="0050A0"/>
                          </a:solidFill>
                          <a:latin typeface="Verdana" pitchFamily="34"/>
                          <a:ea typeface="MS PGothic" pitchFamily="34"/>
                          <a:cs typeface="ＭＳ Ｐゴシック" pitchFamily="18"/>
                        </a:rPr>
                        <a:t>,</a:t>
                      </a:r>
                      <a:endParaRPr lang="fr-FR" sz="1200" b="0" kern="1200" dirty="0">
                        <a:solidFill>
                          <a:srgbClr val="0050A0"/>
                        </a:solidFill>
                        <a:latin typeface="Verdana" pitchFamily="34"/>
                        <a:ea typeface="MS PGothic" pitchFamily="34"/>
                        <a:cs typeface="ＭＳ Ｐゴシック" pitchFamily="18"/>
                      </a:endParaRP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952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tcPr>
                </a:tc>
              </a:tr>
              <a:tr h="0">
                <a:tc>
                  <a:txBody>
                    <a:bodyPr/>
                    <a:lstStyle/>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fr-FR" sz="1200" b="0" kern="1200" dirty="0">
                          <a:solidFill>
                            <a:srgbClr val="0050A0"/>
                          </a:solidFill>
                          <a:latin typeface="Verdana" pitchFamily="34"/>
                          <a:ea typeface="MS PGothic" pitchFamily="34"/>
                          <a:cs typeface="ＭＳ Ｐゴシック" pitchFamily="18"/>
                        </a:rPr>
                        <a:t>Boutons d’actions permettant de revenir à l’écran précédant, supprimer, enregistrer un brouillon ou de valider la </a:t>
                      </a:r>
                      <a:r>
                        <a:rPr lang="fr-FR" sz="1200" b="0" kern="1200" dirty="0" smtClean="0">
                          <a:solidFill>
                            <a:srgbClr val="0050A0"/>
                          </a:solidFill>
                          <a:latin typeface="Verdana" pitchFamily="34"/>
                          <a:ea typeface="MS PGothic" pitchFamily="34"/>
                          <a:cs typeface="ＭＳ Ｐゴシック" pitchFamily="18"/>
                        </a:rPr>
                        <a:t>saisie</a:t>
                      </a:r>
                      <a:endParaRPr lang="fr-FR" sz="1200" b="0" kern="1200" dirty="0">
                        <a:solidFill>
                          <a:srgbClr val="0050A0"/>
                        </a:solidFill>
                        <a:latin typeface="Verdana" pitchFamily="34"/>
                        <a:ea typeface="MS PGothic" pitchFamily="34"/>
                        <a:cs typeface="ＭＳ Ｐゴシック" pitchFamily="18"/>
                      </a:endParaRPr>
                    </a:p>
                  </a:txBody>
                  <a:tcPr marL="68580" marR="68580" marT="0" marB="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9525" cap="flat" cmpd="sng" algn="ctr">
                      <a:solidFill>
                        <a:srgbClr val="0070C0"/>
                      </a:solid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txBox="1"/>
          <p:nvPr/>
        </p:nvSpPr>
        <p:spPr>
          <a:xfrm>
            <a:off x="335340" y="764704"/>
            <a:ext cx="8473320" cy="864096"/>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defRPr/>
            </a:pPr>
            <a:r>
              <a:rPr lang="fr-FR" altLang="fr-FR" sz="2000" b="1" dirty="0">
                <a:solidFill>
                  <a:srgbClr val="0050A0"/>
                </a:solidFill>
                <a:latin typeface="Verdana" pitchFamily="34"/>
                <a:ea typeface="MS PGothic" pitchFamily="34"/>
                <a:cs typeface="ＭＳ Ｐゴシック" pitchFamily="18"/>
              </a:rPr>
              <a:t>Présentation de la </a:t>
            </a:r>
            <a:r>
              <a:rPr lang="fr-FR" altLang="fr-FR" sz="2000" b="1" dirty="0" smtClean="0">
                <a:solidFill>
                  <a:srgbClr val="0050A0"/>
                </a:solidFill>
                <a:latin typeface="Verdana" pitchFamily="34"/>
                <a:ea typeface="MS PGothic" pitchFamily="34"/>
                <a:cs typeface="ＭＳ Ｐゴシック" pitchFamily="18"/>
              </a:rPr>
              <a:t>solution</a:t>
            </a:r>
          </a:p>
          <a:p>
            <a:pPr algn="ctr" hangingPunct="0">
              <a:spcBef>
                <a:spcPts val="0"/>
              </a:spcBef>
              <a:spcAft>
                <a:spcPts val="0"/>
              </a:spcAft>
              <a:buNone/>
              <a:defRPr/>
            </a:pPr>
            <a:endParaRPr lang="fr-FR" altLang="fr-FR" sz="800" b="1" dirty="0" smtClean="0">
              <a:solidFill>
                <a:srgbClr val="0050A0"/>
              </a:solidFill>
              <a:latin typeface="Verdana" pitchFamily="34"/>
              <a:ea typeface="MS PGothic" pitchFamily="34"/>
              <a:cs typeface="ＭＳ Ｐゴシック" pitchFamily="18"/>
            </a:endParaRPr>
          </a:p>
          <a:p>
            <a:pPr lvl="0" algn="ctr" hangingPunct="0">
              <a:buNone/>
              <a:defRPr/>
            </a:pPr>
            <a:r>
              <a:rPr lang="fr-FR" sz="2000" kern="0" dirty="0">
                <a:solidFill>
                  <a:srgbClr val="00B050"/>
                </a:solidFill>
                <a:latin typeface="Verdana" pitchFamily="34"/>
                <a:ea typeface="ＭＳ Ｐゴシック" pitchFamily="34"/>
                <a:cs typeface="ＭＳ Ｐゴシック" pitchFamily="18"/>
              </a:rPr>
              <a:t>La saisie d'une facture sur le portail par l’émetteur </a:t>
            </a:r>
            <a:endParaRPr lang="fr-FR" altLang="fr-FR" sz="2000" b="1" dirty="0">
              <a:solidFill>
                <a:srgbClr val="0050A0"/>
              </a:solidFill>
              <a:latin typeface="Verdana" pitchFamily="34"/>
              <a:ea typeface="MS PGothic" pitchFamily="34"/>
              <a:cs typeface="ＭＳ Ｐゴシック" pitchFamily="18"/>
            </a:endParaRPr>
          </a:p>
        </p:txBody>
      </p:sp>
      <p:sp>
        <p:nvSpPr>
          <p:cNvPr id="7" name="Forme libre 6"/>
          <p:cNvSpPr/>
          <p:nvPr/>
        </p:nvSpPr>
        <p:spPr>
          <a:xfrm>
            <a:off x="4642488" y="2420888"/>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1</a:t>
            </a:r>
          </a:p>
        </p:txBody>
      </p:sp>
      <p:sp>
        <p:nvSpPr>
          <p:cNvPr id="8" name="Forme libre 7"/>
          <p:cNvSpPr/>
          <p:nvPr/>
        </p:nvSpPr>
        <p:spPr>
          <a:xfrm>
            <a:off x="4650936" y="2852936"/>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2</a:t>
            </a:r>
          </a:p>
        </p:txBody>
      </p:sp>
      <p:sp>
        <p:nvSpPr>
          <p:cNvPr id="9" name="Forme libre 8"/>
          <p:cNvSpPr/>
          <p:nvPr/>
        </p:nvSpPr>
        <p:spPr>
          <a:xfrm>
            <a:off x="4667724" y="3212976"/>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3</a:t>
            </a:r>
          </a:p>
        </p:txBody>
      </p:sp>
      <p:sp>
        <p:nvSpPr>
          <p:cNvPr id="10" name="Forme libre 9"/>
          <p:cNvSpPr/>
          <p:nvPr/>
        </p:nvSpPr>
        <p:spPr>
          <a:xfrm>
            <a:off x="4650936" y="3645024"/>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4</a:t>
            </a:r>
          </a:p>
        </p:txBody>
      </p:sp>
      <p:sp>
        <p:nvSpPr>
          <p:cNvPr id="11" name="Forme libre 10"/>
          <p:cNvSpPr/>
          <p:nvPr/>
        </p:nvSpPr>
        <p:spPr>
          <a:xfrm>
            <a:off x="4642488" y="4005064"/>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5</a:t>
            </a:r>
          </a:p>
        </p:txBody>
      </p:sp>
      <p:sp>
        <p:nvSpPr>
          <p:cNvPr id="12" name="Forme libre 11"/>
          <p:cNvSpPr/>
          <p:nvPr/>
        </p:nvSpPr>
        <p:spPr>
          <a:xfrm>
            <a:off x="4642488" y="4365104"/>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6</a:t>
            </a:r>
          </a:p>
        </p:txBody>
      </p:sp>
      <p:sp>
        <p:nvSpPr>
          <p:cNvPr id="13" name="Forme libre 12"/>
          <p:cNvSpPr/>
          <p:nvPr/>
        </p:nvSpPr>
        <p:spPr>
          <a:xfrm>
            <a:off x="4655256" y="4725144"/>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7</a:t>
            </a:r>
          </a:p>
        </p:txBody>
      </p:sp>
      <p:sp>
        <p:nvSpPr>
          <p:cNvPr id="18" name="Forme libre 17"/>
          <p:cNvSpPr/>
          <p:nvPr/>
        </p:nvSpPr>
        <p:spPr>
          <a:xfrm>
            <a:off x="4647576" y="5013176"/>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8</a:t>
            </a:r>
          </a:p>
        </p:txBody>
      </p:sp>
      <p:sp>
        <p:nvSpPr>
          <p:cNvPr id="19" name="Forme libre 18"/>
          <p:cNvSpPr/>
          <p:nvPr/>
        </p:nvSpPr>
        <p:spPr>
          <a:xfrm>
            <a:off x="4655256" y="5373216"/>
            <a:ext cx="216000"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54000" tIns="54000" rIns="54000" bIns="54000" anchor="ctr" anchorCtr="0" compatLnSpc="0"/>
          <a:lstStyle/>
          <a:p>
            <a:pPr marL="0" marR="0" lvl="0" indent="0" algn="ctr" rtl="0" hangingPunct="0">
              <a:lnSpc>
                <a:spcPct val="100000"/>
              </a:lnSpc>
              <a:spcBef>
                <a:spcPts val="0"/>
              </a:spcBef>
              <a:spcAft>
                <a:spcPts val="0"/>
              </a:spcAft>
              <a:buNone/>
              <a:tabLst/>
            </a:pPr>
            <a:r>
              <a:rPr lang="fr-FR" sz="1200" b="0" i="0" u="none" strike="noStrike" kern="1200" dirty="0">
                <a:ln>
                  <a:noFill/>
                </a:ln>
                <a:latin typeface="Liberation Sans" pitchFamily="18"/>
                <a:ea typeface="Microsoft YaHei" pitchFamily="2"/>
                <a:cs typeface="Mangal" pitchFamily="2"/>
              </a:rPr>
              <a:t>9</a:t>
            </a:r>
          </a:p>
        </p:txBody>
      </p:sp>
      <p:sp>
        <p:nvSpPr>
          <p:cNvPr id="20" name="Forme libre 19"/>
          <p:cNvSpPr/>
          <p:nvPr/>
        </p:nvSpPr>
        <p:spPr>
          <a:xfrm>
            <a:off x="4661811" y="5805264"/>
            <a:ext cx="215641" cy="21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alpha val="50000"/>
            </a:srgbClr>
          </a:solidFill>
          <a:ln w="36000">
            <a:solidFill>
              <a:srgbClr val="00AE00"/>
            </a:solidFill>
            <a:prstDash val="solid"/>
            <a:round/>
          </a:ln>
        </p:spPr>
        <p:txBody>
          <a:bodyPr vert="horz" wrap="square" lIns="0" tIns="36000" rIns="0" bIns="54000" anchor="ctr" anchorCtr="0" compatLnSpc="0"/>
          <a:lstStyle/>
          <a:p>
            <a:pPr marL="0" marR="0" lvl="0" indent="0" algn="ctr" rtl="0" hangingPunct="0">
              <a:lnSpc>
                <a:spcPct val="100000"/>
              </a:lnSpc>
              <a:spcBef>
                <a:spcPts val="0"/>
              </a:spcBef>
              <a:spcAft>
                <a:spcPts val="0"/>
              </a:spcAft>
              <a:buNone/>
              <a:tabLst/>
            </a:pPr>
            <a:r>
              <a:rPr lang="fr-FR" sz="1050" b="0" i="0" u="none" strike="noStrike" kern="1200" dirty="0">
                <a:ln>
                  <a:noFill/>
                </a:ln>
                <a:latin typeface="Liberation Sans" pitchFamily="18"/>
                <a:ea typeface="Microsoft YaHei" pitchFamily="2"/>
                <a:cs typeface="Mangal" pitchFamily="2"/>
              </a:rPr>
              <a:t>10</a:t>
            </a:r>
          </a:p>
        </p:txBody>
      </p:sp>
      <p:pic>
        <p:nvPicPr>
          <p:cNvPr id="21" name="Image 20"/>
          <p:cNvPicPr>
            <a:picLocks noChangeAspect="1"/>
          </p:cNvPicPr>
          <p:nvPr/>
        </p:nvPicPr>
        <p:blipFill>
          <a:blip r:embed="rId3" cstate="print">
            <a:lum/>
            <a:alphaModFix/>
          </a:blip>
          <a:srcRect/>
          <a:stretch>
            <a:fillRect/>
          </a:stretch>
        </p:blipFill>
        <p:spPr>
          <a:xfrm>
            <a:off x="335340" y="1836688"/>
            <a:ext cx="3768220" cy="4220616"/>
          </a:xfrm>
          <a:prstGeom prst="rect">
            <a:avLst/>
          </a:prstGeom>
          <a:noFill/>
          <a:ln>
            <a:noFill/>
          </a:ln>
        </p:spPr>
      </p:pic>
      <p:pic>
        <p:nvPicPr>
          <p:cNvPr id="1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99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257373" y="2276872"/>
            <a:ext cx="8611494" cy="3305520"/>
          </a:xfrm>
          <a:prstGeom prst="rect">
            <a:avLst/>
          </a:prstGeom>
          <a:noFill/>
        </p:spPr>
        <p:txBody>
          <a:bodyPr wrap="square" rtlCol="0">
            <a:spAutoFit/>
          </a:bodyPr>
          <a:lstStyle/>
          <a:p>
            <a:pPr marL="342900" lvl="1" indent="-342900" algn="just" eaLnBrk="0" hangingPunct="0">
              <a:spcBef>
                <a:spcPct val="20000"/>
              </a:spcBef>
              <a:buClr>
                <a:srgbClr val="503971"/>
              </a:buClr>
              <a:buFont typeface="Wingdings 3" pitchFamily="18" charset="2"/>
              <a:buChar char="}"/>
            </a:pP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Depuis 2008, avec la loi de modernisation de l’économie (LME), l’Etat a l’obligation d’accepter les factures émises par ses fournisseurs sous forme dématérialisée à compter du 1er janvier </a:t>
            </a:r>
            <a:r>
              <a:rPr lang="fr-FR" sz="14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2012</a:t>
            </a:r>
            <a:endPar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  </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Mise en service de </a:t>
            </a: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Chorus </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factures le </a:t>
            </a: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a:t>
            </a:r>
            <a:r>
              <a:rPr lang="fr-FR" sz="1400" b="1" baseline="30000"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er </a:t>
            </a: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janvier </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2012</a:t>
            </a:r>
          </a:p>
          <a:p>
            <a:pPr algn="just"/>
            <a:endPar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lgn="just"/>
            <a:endPar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lgn="just"/>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algn="just"/>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342900" lvl="1" indent="-342900" algn="just" eaLnBrk="0" hangingPunct="0">
              <a:spcBef>
                <a:spcPct val="20000"/>
              </a:spcBef>
              <a:spcAft>
                <a:spcPts val="600"/>
              </a:spcAft>
              <a:buClr>
                <a:srgbClr val="503971"/>
              </a:buClr>
              <a:buFont typeface="Wingdings 3" pitchFamily="18" charset="2"/>
              <a:buChar char="}"/>
            </a:pPr>
            <a:r>
              <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L’ordonnance du </a:t>
            </a:r>
            <a:r>
              <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rPr>
              <a:t>26 juin 2014 </a:t>
            </a: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complète ce dispositif en :</a:t>
            </a:r>
          </a:p>
          <a:p>
            <a:pPr marL="742950" lvl="1" indent="-285750" algn="just">
              <a:spcAft>
                <a:spcPts val="600"/>
              </a:spcAft>
              <a:buFont typeface="Wingdings" panose="05000000000000000000" pitchFamily="2" charset="2"/>
              <a:buChar char="§"/>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étendant l’obligation d’accepter les factures dématérialisées à destination du secteur public local et des établissements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publics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nationaux,</a:t>
            </a:r>
          </a:p>
          <a:p>
            <a:pPr marL="742950" lvl="1" indent="-285750" algn="just">
              <a:spcAft>
                <a:spcPts val="600"/>
              </a:spcAft>
              <a:buFont typeface="Wingdings" panose="05000000000000000000" pitchFamily="2" charset="2"/>
              <a:buChar char="§"/>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prévoyant l’</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obligation progressive </a:t>
            </a: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pour les fournisseurs de dématérialiser les factures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à destination</a:t>
            </a:r>
            <a:r>
              <a:rPr lang="fr-FR" alt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alt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de la sphère publique</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14337" name="Rectangle 3"/>
          <p:cNvSpPr>
            <a:spLocks noGrp="1" noChangeArrowheads="1"/>
          </p:cNvSpPr>
          <p:nvPr>
            <p:ph type="title"/>
          </p:nvPr>
        </p:nvSpPr>
        <p:spPr>
          <a:xfrm>
            <a:off x="601698" y="1224136"/>
            <a:ext cx="7933704" cy="836712"/>
          </a:xfrm>
        </p:spPr>
        <p:txBody>
          <a:bodyPr/>
          <a:lstStyle/>
          <a:p>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b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Le contexte réglementaire</a:t>
            </a:r>
            <a:endParaRPr lang="fr-FR"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1" name="Image 12" descr="logo chorus def 17oct.pdf"/>
          <p:cNvPicPr>
            <a:picLocks noChangeAspect="1"/>
          </p:cNvPicPr>
          <p:nvPr/>
        </p:nvPicPr>
        <p:blipFill>
          <a:blip r:embed="rId3" cstate="print"/>
          <a:srcRect/>
          <a:stretch>
            <a:fillRect/>
          </a:stretch>
        </p:blipFill>
        <p:spPr bwMode="auto">
          <a:xfrm>
            <a:off x="5652120" y="3248936"/>
            <a:ext cx="2401889" cy="792000"/>
          </a:xfrm>
          <a:prstGeom prst="rect">
            <a:avLst/>
          </a:prstGeom>
          <a:noFill/>
          <a:ln w="9525">
            <a:noFill/>
            <a:miter lim="800000"/>
            <a:headEnd/>
            <a:tailEnd/>
          </a:ln>
        </p:spPr>
      </p:pic>
      <p:pic>
        <p:nvPicPr>
          <p:cNvPr id="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5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35340" y="2780928"/>
            <a:ext cx="8473320" cy="445679"/>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defRPr/>
            </a:pPr>
            <a:r>
              <a:rPr lang="fr-FR" altLang="fr-FR" sz="2000" b="1" dirty="0">
                <a:solidFill>
                  <a:srgbClr val="284F92"/>
                </a:solidFill>
                <a:latin typeface="Verdana" pitchFamily="34"/>
                <a:ea typeface="MS PGothic" pitchFamily="34"/>
                <a:cs typeface="ＭＳ Ｐゴシック" pitchFamily="18"/>
              </a:rPr>
              <a:t>Présentation de la solution </a:t>
            </a:r>
          </a:p>
        </p:txBody>
      </p:sp>
      <p:sp>
        <p:nvSpPr>
          <p:cNvPr id="4" name="Espace réservé du texte 3"/>
          <p:cNvSpPr txBox="1"/>
          <p:nvPr/>
        </p:nvSpPr>
        <p:spPr>
          <a:xfrm>
            <a:off x="709560" y="3573016"/>
            <a:ext cx="7727759" cy="360359"/>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3080" marR="0" lvl="0" indent="-343080" algn="ctr" rtl="0" hangingPunct="0">
              <a:lnSpc>
                <a:spcPct val="100000"/>
              </a:lnSpc>
              <a:spcBef>
                <a:spcPts val="400"/>
              </a:spcBef>
              <a:spcAft>
                <a:spcPts val="0"/>
              </a:spcAft>
              <a:buNone/>
              <a:tabLst/>
            </a:pP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Comment traiter une facture ?</a:t>
            </a:r>
            <a:endParaRPr lang="fr-FR" sz="1800" b="0" i="0" u="none" strike="noStrike" kern="0" spc="0" baseline="0" dirty="0">
              <a:ln>
                <a:noFill/>
              </a:ln>
              <a:solidFill>
                <a:srgbClr val="00B050"/>
              </a:solidFill>
              <a:latin typeface="Verdana" pitchFamily="34"/>
              <a:ea typeface="ＭＳ Ｐゴシック" pitchFamily="34"/>
              <a:cs typeface="ＭＳ Ｐゴシック" pitchFamily="18"/>
            </a:endParaRPr>
          </a:p>
        </p:txBody>
      </p:sp>
      <p:pic>
        <p:nvPicPr>
          <p:cNvPr id="5"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09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p:cNvGraphicFramePr>
            <a:graphicFrameLocks noGrp="1"/>
          </p:cNvGraphicFramePr>
          <p:nvPr>
            <p:extLst>
              <p:ext uri="{D42A27DB-BD31-4B8C-83A1-F6EECF244321}">
                <p14:modId xmlns:p14="http://schemas.microsoft.com/office/powerpoint/2010/main" val="3348800636"/>
              </p:ext>
            </p:extLst>
          </p:nvPr>
        </p:nvGraphicFramePr>
        <p:xfrm>
          <a:off x="2020864" y="2060848"/>
          <a:ext cx="5112568" cy="2699999"/>
        </p:xfrm>
        <a:graphic>
          <a:graphicData uri="http://schemas.openxmlformats.org/drawingml/2006/table">
            <a:tbl>
              <a:tblPr firstRow="1" bandRow="1">
                <a:tableStyleId>{5C22544A-7EE6-4342-B048-85BDC9FD1C3A}</a:tableStyleId>
              </a:tblPr>
              <a:tblGrid>
                <a:gridCol w="2592288"/>
                <a:gridCol w="936104"/>
                <a:gridCol w="1584176"/>
              </a:tblGrid>
              <a:tr h="353351">
                <a:tc>
                  <a:txBody>
                    <a:bodyPr/>
                    <a:lstStyle/>
                    <a:p>
                      <a:pPr algn="ctr"/>
                      <a:r>
                        <a:rPr lang="fr-FR" sz="1600" b="1" dirty="0" smtClean="0"/>
                        <a:t>Types de contrôle</a:t>
                      </a:r>
                      <a:endParaRPr lang="fr-FR" sz="1600" b="1" dirty="0"/>
                    </a:p>
                  </a:txBody>
                  <a:tcPr marL="91438" marR="91438"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fr-FR" sz="1600" b="1" dirty="0" smtClean="0"/>
                        <a:t>CPP</a:t>
                      </a:r>
                      <a:endParaRPr lang="fr-FR" sz="1600" b="1" dirty="0"/>
                    </a:p>
                  </a:txBody>
                  <a:tcPr marL="91438" marR="91438"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fr-FR" sz="1600" b="1" dirty="0" smtClean="0"/>
                        <a:t>Destinataire</a:t>
                      </a:r>
                      <a:endParaRPr lang="fr-FR" sz="1600" b="1" dirty="0"/>
                    </a:p>
                  </a:txBody>
                  <a:tcPr marL="91438" marR="91438" marT="45725" marB="45725" anchor="ctr">
                    <a:lnL w="28575" cap="flat" cmpd="sng" algn="ctr">
                      <a:solidFill>
                        <a:schemeClr val="bg1"/>
                      </a:solidFill>
                      <a:prstDash val="solid"/>
                      <a:round/>
                      <a:headEnd type="none" w="med" len="med"/>
                      <a:tailEnd type="none" w="med" len="med"/>
                    </a:lnL>
                  </a:tcPr>
                </a:tc>
              </a:tr>
              <a:tr h="551432">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fr-FR" sz="1600" b="1" dirty="0" smtClean="0"/>
                        <a:t>Cohérence du flux et sécurité </a:t>
                      </a:r>
                      <a:endParaRPr lang="fr-FR" sz="1600" dirty="0" smtClean="0">
                        <a:effectLst/>
                        <a:latin typeface="+mn-lt"/>
                        <a:ea typeface="Times New Roman"/>
                        <a:cs typeface="Times New Roman"/>
                      </a:endParaRPr>
                    </a:p>
                  </a:txBody>
                  <a:tcPr marL="71753" marR="36194" marT="17782" marB="177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3200" baseline="0" dirty="0" smtClean="0">
                          <a:solidFill>
                            <a:srgbClr val="1BA51E"/>
                          </a:solidFill>
                          <a:effectLst/>
                          <a:latin typeface="+mj-lt"/>
                          <a:ea typeface="Times New Roman"/>
                          <a:cs typeface="Times New Roman"/>
                        </a:rPr>
                        <a:t> </a:t>
                      </a:r>
                    </a:p>
                  </a:txBody>
                  <a:tcPr marL="71753" marR="36194" marT="17782" marB="177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3200" baseline="0" dirty="0" smtClean="0">
                        <a:solidFill>
                          <a:srgbClr val="1BA51E"/>
                        </a:solidFill>
                        <a:effectLst/>
                        <a:latin typeface="+mj-lt"/>
                        <a:ea typeface="Times New Roman"/>
                        <a:cs typeface="Times New Roman"/>
                      </a:endParaRPr>
                    </a:p>
                  </a:txBody>
                  <a:tcPr marL="71753" marR="36194" marT="17782" marB="1778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551432">
                <a:tc>
                  <a:txBody>
                    <a:bodyPr/>
                    <a:lstStyle/>
                    <a:p>
                      <a:pPr lvl="0">
                        <a:lnSpc>
                          <a:spcPct val="100000"/>
                        </a:lnSpc>
                      </a:pPr>
                      <a:r>
                        <a:rPr lang="fr-FR" sz="1600" b="1" dirty="0" smtClean="0">
                          <a:solidFill>
                            <a:srgbClr val="284F92"/>
                          </a:solidFill>
                        </a:rPr>
                        <a:t>Structure de données </a:t>
                      </a:r>
                      <a:endParaRPr lang="fr-FR" sz="1600" dirty="0">
                        <a:solidFill>
                          <a:srgbClr val="284F92"/>
                        </a:solidFill>
                      </a:endParaRPr>
                    </a:p>
                  </a:txBody>
                  <a:tcPr marL="71753" marR="36194" marT="17782" marB="17782"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3200" baseline="0" dirty="0" smtClean="0">
                          <a:solidFill>
                            <a:srgbClr val="1BA51E"/>
                          </a:solidFill>
                          <a:effectLst/>
                          <a:latin typeface="+mj-lt"/>
                          <a:ea typeface="Times New Roman"/>
                          <a:cs typeface="Times New Roman"/>
                        </a:rPr>
                        <a:t> </a:t>
                      </a:r>
                    </a:p>
                  </a:txBody>
                  <a:tcPr marL="71753" marR="36194" marT="17782" marB="177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fr-FR" sz="900" b="0" i="0" u="none" strike="noStrike" kern="1200" cap="none" spc="0" normalizeH="0" baseline="0" noProof="0" dirty="0" smtClean="0">
                        <a:ln>
                          <a:noFill/>
                        </a:ln>
                        <a:solidFill>
                          <a:srgbClr val="1BA51E"/>
                        </a:solidFill>
                        <a:effectLst/>
                        <a:uLnTx/>
                        <a:uFillTx/>
                        <a:latin typeface="+mn-lt"/>
                        <a:ea typeface="Times New Roman"/>
                        <a:cs typeface="Times New Roman"/>
                      </a:endParaRPr>
                    </a:p>
                  </a:txBody>
                  <a:tcPr marL="71753" marR="36194" marT="17782" marB="1778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21892">
                <a:tc>
                  <a:txBody>
                    <a:bodyPr/>
                    <a:lstStyle/>
                    <a:p>
                      <a:pPr marL="0" lvl="0" indent="0">
                        <a:lnSpc>
                          <a:spcPct val="100000"/>
                        </a:lnSpc>
                        <a:spcAft>
                          <a:spcPts val="0"/>
                        </a:spcAft>
                        <a:buFont typeface="Wingdings"/>
                        <a:buNone/>
                      </a:pPr>
                      <a:r>
                        <a:rPr lang="fr-FR" sz="1600" b="1" dirty="0" smtClean="0">
                          <a:effectLst/>
                        </a:rPr>
                        <a:t>Cohérence des données </a:t>
                      </a:r>
                      <a:endParaRPr lang="fr-FR" sz="1600" b="1" dirty="0">
                        <a:effectLst/>
                        <a:latin typeface="Verdana"/>
                        <a:ea typeface="Times New Roman"/>
                        <a:cs typeface="Times New Roman"/>
                      </a:endParaRPr>
                    </a:p>
                  </a:txBody>
                  <a:tcPr marL="71753" marR="36194" marT="17782" marB="17782"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200" b="0" i="0" u="none" strike="noStrike" kern="1200" cap="none" spc="0" normalizeH="0" baseline="0" noProof="0" dirty="0" smtClean="0">
                          <a:ln>
                            <a:noFill/>
                          </a:ln>
                          <a:solidFill>
                            <a:srgbClr val="1BA51E"/>
                          </a:solidFill>
                          <a:effectLst/>
                          <a:uLnTx/>
                          <a:uFillTx/>
                          <a:latin typeface="+mn-lt"/>
                          <a:ea typeface="Times New Roman"/>
                          <a:cs typeface="Times New Roman"/>
                        </a:rPr>
                        <a:t> </a:t>
                      </a:r>
                    </a:p>
                  </a:txBody>
                  <a:tcPr marL="71753" marR="36194" marT="17782" marB="177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fr-FR" sz="900" b="0" i="0" u="none" strike="noStrike" kern="1200" cap="none" spc="0" normalizeH="0" baseline="0" noProof="0" dirty="0" smtClean="0">
                        <a:ln>
                          <a:noFill/>
                        </a:ln>
                        <a:solidFill>
                          <a:srgbClr val="1BA51E"/>
                        </a:solidFill>
                        <a:effectLst/>
                        <a:uLnTx/>
                        <a:uFillTx/>
                        <a:latin typeface="+mn-lt"/>
                        <a:ea typeface="Times New Roman"/>
                        <a:cs typeface="Times New Roman"/>
                      </a:endParaRPr>
                    </a:p>
                  </a:txBody>
                  <a:tcPr marL="71753" marR="36194" marT="17782" marB="1778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21892">
                <a:tc>
                  <a:txBody>
                    <a:bodyPr/>
                    <a:lstStyle/>
                    <a:p>
                      <a:pPr marL="0" lvl="0" indent="0">
                        <a:lnSpc>
                          <a:spcPct val="100000"/>
                        </a:lnSpc>
                        <a:spcAft>
                          <a:spcPts val="0"/>
                        </a:spcAft>
                        <a:buFont typeface="Wingdings"/>
                        <a:buNone/>
                      </a:pPr>
                      <a:r>
                        <a:rPr lang="fr-FR" sz="1600" b="1" dirty="0" smtClean="0">
                          <a:effectLst/>
                        </a:rPr>
                        <a:t>Les contrôles métiers</a:t>
                      </a:r>
                      <a:endParaRPr lang="fr-FR" sz="1600" dirty="0" smtClean="0">
                        <a:effectLst/>
                        <a:latin typeface="+mn-lt"/>
                        <a:ea typeface="Times New Roman"/>
                        <a:cs typeface="Times New Roman"/>
                      </a:endParaRPr>
                    </a:p>
                  </a:txBody>
                  <a:tcPr marL="71753" marR="36194" marT="17782" marB="17782"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FR" sz="3200" b="0" i="0" u="none" strike="noStrike" kern="1200" cap="none" spc="0" normalizeH="0" baseline="0" noProof="0" dirty="0" smtClean="0">
                          <a:ln>
                            <a:noFill/>
                          </a:ln>
                          <a:solidFill>
                            <a:srgbClr val="C00000"/>
                          </a:solidFill>
                          <a:effectLst/>
                          <a:uLnTx/>
                          <a:uFillTx/>
                          <a:latin typeface="+mn-lt"/>
                          <a:ea typeface="Times New Roman"/>
                          <a:cs typeface="Times New Roman"/>
                        </a:rPr>
                        <a:t> </a:t>
                      </a:r>
                    </a:p>
                  </a:txBody>
                  <a:tcPr marL="71753" marR="36194" marT="17782" marB="177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200" b="0" i="0" u="none" strike="noStrike" kern="1200" cap="none" spc="0" normalizeH="0" baseline="0" noProof="0" dirty="0" smtClean="0">
                          <a:ln>
                            <a:noFill/>
                          </a:ln>
                          <a:solidFill>
                            <a:srgbClr val="1BA51E"/>
                          </a:solidFill>
                          <a:effectLst/>
                          <a:uLnTx/>
                          <a:uFillTx/>
                          <a:latin typeface="+mn-lt"/>
                          <a:ea typeface="Times New Roman"/>
                          <a:cs typeface="Times New Roman"/>
                        </a:rPr>
                        <a:t> </a:t>
                      </a:r>
                    </a:p>
                  </a:txBody>
                  <a:tcPr marL="71753" marR="36194" marT="17782" marB="1778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bl>
          </a:graphicData>
        </a:graphic>
      </p:graphicFrame>
      <p:sp>
        <p:nvSpPr>
          <p:cNvPr id="35868" name="Content Placeholder 1"/>
          <p:cNvSpPr txBox="1">
            <a:spLocks/>
          </p:cNvSpPr>
          <p:nvPr/>
        </p:nvSpPr>
        <p:spPr bwMode="auto">
          <a:xfrm>
            <a:off x="251520" y="4797152"/>
            <a:ext cx="8640960" cy="1363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503971"/>
              </a:buClr>
              <a:buFont typeface="Wingdings 3" pitchFamily="18" charset="2"/>
              <a:buChar char="}"/>
              <a:defRPr>
                <a:solidFill>
                  <a:schemeClr val="tx1"/>
                </a:solidFill>
                <a:latin typeface="Verdana" pitchFamily="34" charset="0"/>
                <a:ea typeface="ＭＳ Ｐゴシック"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ＭＳ Ｐゴシック" pitchFamily="34" charset="-128"/>
              </a:defRPr>
            </a:lvl2pPr>
            <a:lvl3pPr marL="179388" indent="-179388" eaLnBrk="0" hangingPunct="0">
              <a:lnSpc>
                <a:spcPct val="90000"/>
              </a:lnSpc>
              <a:spcBef>
                <a:spcPct val="20000"/>
              </a:spcBef>
              <a:buClr>
                <a:srgbClr val="503971"/>
              </a:buClr>
              <a:buChar char="–"/>
              <a:defRPr sz="1400">
                <a:solidFill>
                  <a:schemeClr val="tx1"/>
                </a:solidFill>
                <a:latin typeface="Verdana" pitchFamily="34" charset="0"/>
                <a:ea typeface="ＭＳ Ｐゴシック" pitchFamily="34" charset="-128"/>
              </a:defRPr>
            </a:lvl3pPr>
            <a:lvl4pPr marL="366713" indent="-185738" eaLnBrk="0" hangingPunct="0">
              <a:spcBef>
                <a:spcPct val="20000"/>
              </a:spcBef>
              <a:buClr>
                <a:srgbClr val="503971"/>
              </a:buClr>
              <a:defRPr sz="1400">
                <a:solidFill>
                  <a:srgbClr val="404040"/>
                </a:solidFill>
                <a:latin typeface="Verdana" pitchFamily="34" charset="0"/>
                <a:ea typeface="ＭＳ Ｐゴシック" pitchFamily="34" charset="-128"/>
              </a:defRPr>
            </a:lvl4pPr>
            <a:lvl5pPr marL="574675" indent="-185738" eaLnBrk="0" hangingPunct="0">
              <a:spcBef>
                <a:spcPct val="20000"/>
              </a:spcBef>
              <a:buClr>
                <a:srgbClr val="503971"/>
              </a:buClr>
              <a:buChar char="»"/>
              <a:defRPr sz="1300">
                <a:solidFill>
                  <a:srgbClr val="404040"/>
                </a:solidFill>
                <a:latin typeface="Verdana" pitchFamily="34" charset="0"/>
                <a:ea typeface="ＭＳ Ｐゴシック" pitchFamily="34" charset="-128"/>
              </a:defRPr>
            </a:lvl5pPr>
            <a:lvl6pPr marL="1031875" indent="-185738"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6pPr>
            <a:lvl7pPr marL="1489075" indent="-185738"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7pPr>
            <a:lvl8pPr marL="1946275" indent="-185738"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8pPr>
            <a:lvl9pPr marL="2403475" indent="-185738"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9pPr>
          </a:lstStyle>
          <a:p>
            <a:pPr algn="just" eaLnBrk="1" hangingPunct="1">
              <a:spcBef>
                <a:spcPts val="600"/>
              </a:spcBef>
              <a:spcAft>
                <a:spcPts val="600"/>
              </a:spcAft>
              <a:buClrTx/>
              <a:buFont typeface="Arial" pitchFamily="34" charset="0"/>
              <a:buNone/>
            </a:pPr>
            <a:r>
              <a:rPr lang="fr-FR" altLang="fr-FR" sz="1200" dirty="0">
                <a:solidFill>
                  <a:srgbClr val="0055A0"/>
                </a:solidFill>
              </a:rPr>
              <a:t>Les contrôles métiers réalisés par la structure publique destinataire de la facture comprennent notamment les contrôles de référentiels relatifs à l’engagement </a:t>
            </a:r>
            <a:endParaRPr lang="fr-FR" altLang="fr-FR" sz="1200" dirty="0" smtClean="0">
              <a:solidFill>
                <a:srgbClr val="0055A0"/>
              </a:solidFill>
            </a:endParaRPr>
          </a:p>
          <a:p>
            <a:pPr algn="just" eaLnBrk="1" hangingPunct="1">
              <a:spcBef>
                <a:spcPts val="600"/>
              </a:spcBef>
              <a:spcAft>
                <a:spcPts val="600"/>
              </a:spcAft>
              <a:buClrTx/>
              <a:buFont typeface="Arial" pitchFamily="34" charset="0"/>
              <a:buNone/>
            </a:pPr>
            <a:r>
              <a:rPr lang="fr-FR" altLang="fr-FR" sz="1200" dirty="0" smtClean="0">
                <a:solidFill>
                  <a:srgbClr val="0055A0"/>
                </a:solidFill>
              </a:rPr>
              <a:t>Les </a:t>
            </a:r>
            <a:r>
              <a:rPr lang="fr-FR" altLang="fr-FR" sz="1200" dirty="0">
                <a:solidFill>
                  <a:srgbClr val="0055A0"/>
                </a:solidFill>
              </a:rPr>
              <a:t>SI destinataires pourront opérer des contrôles métiers additionnels en fonction des possibilités de paramétrage offertes par les éditeurs</a:t>
            </a:r>
            <a:r>
              <a:rPr lang="fr-FR" altLang="fr-FR" sz="1200" dirty="0" smtClean="0">
                <a:solidFill>
                  <a:srgbClr val="0055A0"/>
                </a:solidFill>
              </a:rPr>
              <a:t>.</a:t>
            </a:r>
          </a:p>
          <a:p>
            <a:pPr algn="just" eaLnBrk="1" hangingPunct="1">
              <a:spcBef>
                <a:spcPts val="600"/>
              </a:spcBef>
              <a:spcAft>
                <a:spcPts val="600"/>
              </a:spcAft>
              <a:buClrTx/>
              <a:buFont typeface="Arial" pitchFamily="34" charset="0"/>
              <a:buNone/>
            </a:pPr>
            <a:r>
              <a:rPr lang="fr-FR" altLang="fr-FR" sz="1200" dirty="0" smtClean="0">
                <a:solidFill>
                  <a:srgbClr val="0055A0"/>
                </a:solidFill>
              </a:rPr>
              <a:t>Le code service sera contrôlé en entrée de CPP</a:t>
            </a:r>
            <a:endParaRPr lang="fr-FR" altLang="fr-FR" sz="1200" dirty="0">
              <a:solidFill>
                <a:srgbClr val="0055A0"/>
              </a:solidFill>
            </a:endParaRPr>
          </a:p>
        </p:txBody>
      </p:sp>
      <p:sp>
        <p:nvSpPr>
          <p:cNvPr id="35869" name="Titre 1"/>
          <p:cNvSpPr>
            <a:spLocks noGrp="1"/>
          </p:cNvSpPr>
          <p:nvPr>
            <p:ph type="title"/>
          </p:nvPr>
        </p:nvSpPr>
        <p:spPr>
          <a:xfrm>
            <a:off x="251520" y="1052736"/>
            <a:ext cx="8640960" cy="836613"/>
          </a:xfrm>
        </p:spPr>
        <p:txBody>
          <a:bodyPr>
            <a:normAutofit fontScale="90000"/>
          </a:bodyPr>
          <a:lstStyle/>
          <a:p>
            <a:r>
              <a:rPr lang="fr-FR" altLang="fr-FR" sz="2000" dirty="0" smtClean="0">
                <a:solidFill>
                  <a:srgbClr val="284F9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Présentation de la solution</a:t>
            </a:r>
            <a:r>
              <a:rPr lang="fr-FR" altLang="fr-FR" sz="20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
            </a:r>
            <a:br>
              <a:rPr lang="fr-FR" altLang="fr-FR" sz="20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br>
            <a:r>
              <a:rPr lang="fr-FR" altLang="fr-FR" sz="12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
            </a:r>
            <a:br>
              <a:rPr lang="fr-FR" altLang="fr-FR" sz="12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br>
            <a:r>
              <a:rPr lang="fr-FR" altLang="fr-FR" sz="2000" b="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Les </a:t>
            </a:r>
            <a:r>
              <a:rPr lang="fr-FR" altLang="fr-FR" sz="2000" b="0" dirty="0">
                <a:solidFill>
                  <a:srgbClr val="00B050"/>
                </a:solidFill>
                <a:latin typeface="Verdana" panose="020B0604030504040204" pitchFamily="34" charset="0"/>
                <a:ea typeface="Verdana" panose="020B0604030504040204" pitchFamily="34" charset="0"/>
                <a:cs typeface="Verdana" panose="020B0604030504040204" pitchFamily="34" charset="0"/>
              </a:rPr>
              <a:t>contrôles effectués – vue d’ensemble</a:t>
            </a:r>
            <a:endParaRPr lang="fr-FR" altLang="fr-FR" sz="1800" b="0"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11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51520" y="1340768"/>
            <a:ext cx="8640960" cy="836613"/>
          </a:xfrm>
        </p:spPr>
        <p:txBody>
          <a:bodyPr>
            <a:normAutofit fontScale="90000"/>
          </a:bodyPr>
          <a:lstStyle/>
          <a:p>
            <a: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Présentation de la solution</a:t>
            </a:r>
            <a:b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altLang="fr-FR" sz="1100" dirty="0" smtClean="0">
                <a:ea typeface="ＭＳ Ｐゴシック" pitchFamily="34" charset="-128"/>
              </a:rPr>
              <a:t/>
            </a:r>
            <a:br>
              <a:rPr lang="fr-FR" altLang="fr-FR" sz="1100" dirty="0" smtClean="0">
                <a:ea typeface="ＭＳ Ｐゴシック" pitchFamily="34" charset="-128"/>
              </a:rPr>
            </a:br>
            <a:r>
              <a:rPr lang="fr-FR" altLang="fr-FR" sz="1800" b="0" dirty="0" smtClean="0">
                <a:solidFill>
                  <a:srgbClr val="92D050"/>
                </a:solidFill>
                <a:latin typeface="Verdana" panose="020B0604030504040204" pitchFamily="34" charset="0"/>
                <a:ea typeface="Verdana" panose="020B0604030504040204" pitchFamily="34" charset="0"/>
                <a:cs typeface="Verdana" panose="020B0604030504040204" pitchFamily="34" charset="0"/>
              </a:rPr>
              <a:t>Émission de factures  par les entités publiques: Les principes</a:t>
            </a:r>
            <a:endParaRPr lang="fr-FR" altLang="fr-FR"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215516" y="2636912"/>
            <a:ext cx="8712968" cy="3240360"/>
          </a:xfrm>
        </p:spPr>
        <p:txBody>
          <a:bodyPr>
            <a:normAutofit fontScale="92500" lnSpcReduction="10000"/>
          </a:bodyPr>
          <a:lstStyle/>
          <a:p>
            <a:pPr marL="0" indent="0" algn="just">
              <a:buNone/>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Au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1er janvier 2017</a:t>
            </a: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les collectivités ont l'obligation de transmettre, dès le 1</a:t>
            </a:r>
            <a:r>
              <a:rPr lang="fr-FR" sz="1400" baseline="30000" dirty="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janvier 2017 à Chorus Pro, via Hélios, leurs factures intra sphère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publique</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Seront à transmettre vers Hélios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p</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our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les débiteurs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publics</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uniquement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Titres :</a:t>
            </a:r>
          </a:p>
          <a:p>
            <a:pPr lvl="2"/>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des titres modifiés </a:t>
            </a:r>
          </a:p>
          <a:p>
            <a:pPr lvl="2"/>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PES PJ ASAP et pièces complémentaires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éventuelles</a:t>
            </a:r>
          </a:p>
          <a:p>
            <a:pPr lvl="2"/>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ORMC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lvl="2"/>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des titres de type ORMC modifiés  </a:t>
            </a:r>
          </a:p>
          <a:p>
            <a:pPr lvl="2" algn="just"/>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un ou plusieurs  flux PES PJ contenant un PES ASAP au format PDF pour chaque titre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concerné</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92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Titre 1"/>
          <p:cNvSpPr>
            <a:spLocks noGrp="1"/>
          </p:cNvSpPr>
          <p:nvPr>
            <p:ph type="title"/>
          </p:nvPr>
        </p:nvSpPr>
        <p:spPr>
          <a:xfrm>
            <a:off x="598115" y="936203"/>
            <a:ext cx="7934325" cy="836613"/>
          </a:xfrm>
        </p:spPr>
        <p:txBody>
          <a:bodyPr/>
          <a:lstStyle/>
          <a:p>
            <a: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Présentation de la solution</a:t>
            </a:r>
            <a:r>
              <a:rPr lang="fr-FR" altLang="fr-FR" sz="1800" dirty="0" smtClean="0">
                <a:latin typeface="Verdana" panose="020B0604030504040204" pitchFamily="34" charset="0"/>
                <a:ea typeface="Verdana" panose="020B0604030504040204" pitchFamily="34" charset="0"/>
                <a:cs typeface="Verdana" panose="020B0604030504040204" pitchFamily="34" charset="0"/>
              </a:rPr>
              <a:t/>
            </a:r>
            <a:br>
              <a:rPr lang="fr-FR" altLang="fr-FR" sz="1800" dirty="0" smtClean="0">
                <a:latin typeface="Verdana" panose="020B0604030504040204" pitchFamily="34" charset="0"/>
                <a:ea typeface="Verdana" panose="020B0604030504040204" pitchFamily="34" charset="0"/>
                <a:cs typeface="Verdana" panose="020B0604030504040204" pitchFamily="34" charset="0"/>
              </a:rPr>
            </a:br>
            <a:r>
              <a:rPr lang="fr-FR" altLang="fr-FR" sz="1800" b="0" dirty="0" smtClean="0">
                <a:solidFill>
                  <a:srgbClr val="92D050"/>
                </a:solidFill>
                <a:latin typeface="Verdana" panose="020B0604030504040204" pitchFamily="34" charset="0"/>
                <a:ea typeface="Verdana" panose="020B0604030504040204" pitchFamily="34" charset="0"/>
                <a:cs typeface="Verdana" panose="020B0604030504040204" pitchFamily="34" charset="0"/>
              </a:rPr>
              <a:t>Émission de factures  par les entités publiques gérées sous Hélios</a:t>
            </a:r>
            <a:endParaRPr lang="fr-FR" altLang="fr-FR"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4" name="Espace réservé du texte 2"/>
          <p:cNvSpPr>
            <a:spLocks noGrp="1"/>
          </p:cNvSpPr>
          <p:nvPr>
            <p:ph idx="1"/>
          </p:nvPr>
        </p:nvSpPr>
        <p:spPr>
          <a:xfrm>
            <a:off x="191293" y="4293096"/>
            <a:ext cx="8785225" cy="2232248"/>
          </a:xfrm>
        </p:spPr>
        <p:txBody>
          <a:bodyPr>
            <a:normAutofit/>
          </a:bodyPr>
          <a:lstStyle/>
          <a:p>
            <a:pPr marL="342900" lvl="1" indent="-342900" algn="just">
              <a:buFont typeface="Wingdings 3" pitchFamily="18" charset="2"/>
              <a:buChar char="}"/>
              <a:defRPr/>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L’émission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de documents de facturation par les COLLOC s’appuiera sur :</a:t>
            </a:r>
          </a:p>
          <a:p>
            <a:pPr lvl="1" algn="just">
              <a:spcBef>
                <a:spcPts val="600"/>
              </a:spcBef>
              <a:defRPr/>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L’envoi d’un flux PES Facture ASAP à HELIOS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pour l’ensemble des documents émis qu’ils soient à destination de la sphère publique comme de la sphère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privée </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spcBef>
                <a:spcPts val="600"/>
              </a:spcBef>
              <a:defRPr/>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L’édition et l’envoi des ASAP par le centre éditique de la DGFiP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pour les documents adressés à des destinataires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privés </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spcBef>
                <a:spcPts val="600"/>
              </a:spcBef>
              <a:defRPr/>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L’envoi dématérialisé à la solution mutualisée pour les documents adressés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à des destinataires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publics</a:t>
            </a:r>
          </a:p>
          <a:p>
            <a:pPr algn="just">
              <a:spcBef>
                <a:spcPts val="600"/>
              </a:spcBef>
              <a:defRPr/>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L’allotissement des factures émises pourra s’effectuer à partir d’une API permettant d’interroger le référentiel des destinataires de la solution mutualisée</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67" y="1611015"/>
            <a:ext cx="7008465" cy="268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31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208" y="980728"/>
            <a:ext cx="7934325" cy="836613"/>
          </a:xfrm>
        </p:spPr>
        <p:txBody>
          <a:bodyPr/>
          <a:lstStyle/>
          <a:p>
            <a:pPr>
              <a:defRPr/>
            </a:pPr>
            <a:r>
              <a:rPr lang="fr-FR" alt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Présentation de la </a:t>
            </a:r>
            <a: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solution</a:t>
            </a:r>
            <a:r>
              <a:rPr lang="fr-FR" altLang="fr-FR" sz="2000" dirty="0" smtClean="0">
                <a:latin typeface="Verdana" panose="020B0604030504040204" pitchFamily="34" charset="0"/>
                <a:ea typeface="Verdana" panose="020B0604030504040204" pitchFamily="34" charset="0"/>
                <a:cs typeface="Verdana" panose="020B0604030504040204" pitchFamily="34" charset="0"/>
              </a:rPr>
              <a:t/>
            </a:r>
            <a:br>
              <a:rPr lang="fr-FR" altLang="fr-FR" sz="2000" dirty="0" smtClean="0">
                <a:latin typeface="Verdana" panose="020B0604030504040204" pitchFamily="34" charset="0"/>
                <a:ea typeface="Verdana" panose="020B0604030504040204" pitchFamily="34" charset="0"/>
                <a:cs typeface="Verdana" panose="020B0604030504040204" pitchFamily="34" charset="0"/>
              </a:rPr>
            </a:b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Emission de factures intra sphère publique</a:t>
            </a:r>
            <a:endParaRPr lang="fr-FR" sz="20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contenu 3"/>
          <p:cNvSpPr>
            <a:spLocks noGrp="1"/>
          </p:cNvSpPr>
          <p:nvPr>
            <p:ph idx="1"/>
          </p:nvPr>
        </p:nvSpPr>
        <p:spPr>
          <a:xfrm>
            <a:off x="179387" y="1844824"/>
            <a:ext cx="8785225" cy="4319686"/>
          </a:xfrm>
        </p:spPr>
        <p:txBody>
          <a:bodyPr>
            <a:normAutofit/>
          </a:bodyPr>
          <a:lstStyle/>
          <a:p>
            <a:pPr marL="177800" indent="-177800" algn="just">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Lors de la concertation avec la structure nationale partenariale, il a été remonté que les collectivités n’avaient pas toujours connaissance du N° d’engagement pour les factures intra-sphère publique. De ce fait, pour les structures sur lesquelles il est obligatoire d’indiquer un N° d’engagement dans les factures, il y aura un rejet lors de l’intégration de ces factures dans CPP2017.</a:t>
            </a:r>
          </a:p>
          <a:p>
            <a:pPr marL="177800" indent="-177800" algn="just">
              <a:defRPr/>
            </a:pPr>
            <a:endPar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177800" indent="-177800" algn="just">
              <a:defRPr/>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La solution suivante a donc été proposée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a:t>
            </a:r>
          </a:p>
          <a:p>
            <a:pPr marL="577850" lvl="1" indent="-177800" algn="just">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Dans la solution CPP2017, lors de la création d’une structure publique, il sera créé par défaut un service ‘FACTURES_PUBLIQUES’. Le paramètre ‘N° d’engagement obligatoire’ sera renseigné à ‘Non’.</a:t>
            </a:r>
          </a:p>
          <a:p>
            <a:pPr marL="577850" lvl="1" indent="-177800" algn="just">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Toutefois, la structure «Etat» représentant tous les ministères n’aura pas de service « FACTURES_PUBLIQUES ».</a:t>
            </a:r>
          </a:p>
          <a:p>
            <a:pPr marL="285750" indent="-285750" algn="just">
              <a:buFont typeface="Courier New" panose="02070309020205020404" pitchFamily="49" charset="0"/>
              <a:buChar char="o"/>
              <a:defRPr/>
            </a:pPr>
            <a:endPar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177800" indent="-177800" algn="just">
              <a:defRPr/>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3 cas de gestion si le code service et le N° d’engagement sont obligatoires pour la structure destinatrice </a:t>
            </a:r>
          </a:p>
          <a:p>
            <a:pPr lvl="1" algn="just">
              <a:buFont typeface="+mj-lt"/>
              <a:buAutoNum type="arabicPeriod"/>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Factures </a:t>
            </a:r>
            <a:r>
              <a:rPr lang="fr-FR" sz="1200" b="1" dirty="0">
                <a:solidFill>
                  <a:srgbClr val="284F92"/>
                </a:solidFill>
                <a:latin typeface="Verdana" panose="020B0604030504040204" pitchFamily="34" charset="0"/>
                <a:ea typeface="Verdana" panose="020B0604030504040204" pitchFamily="34" charset="0"/>
                <a:cs typeface="Verdana" panose="020B0604030504040204" pitchFamily="34" charset="0"/>
              </a:rPr>
              <a:t>émises par les collectivités </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à </a:t>
            </a:r>
            <a:r>
              <a:rPr lang="fr-FR" sz="1200" b="1" dirty="0">
                <a:solidFill>
                  <a:srgbClr val="284F92"/>
                </a:solidFill>
                <a:latin typeface="Verdana" panose="020B0604030504040204" pitchFamily="34" charset="0"/>
                <a:ea typeface="Verdana" panose="020B0604030504040204" pitchFamily="34" charset="0"/>
                <a:cs typeface="Verdana" panose="020B0604030504040204" pitchFamily="34" charset="0"/>
              </a:rPr>
              <a:t>destination des structures publiques hors Etat</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 En solution transitoire, si le service destinataire et le N° d’engagement ne sont pas connus par la collectivité émettrice </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sym typeface="Wingdings"/>
              </a:rPr>
              <a:t></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 il faudra renseigner le service destinataire «  FACTURES_PUBLIQUES» lors de la création de la facture.</a:t>
            </a:r>
          </a:p>
          <a:p>
            <a:pPr lvl="1" algn="just">
              <a:buFont typeface="+mj-lt"/>
              <a:buAutoNum type="arabicPeriod"/>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Factures </a:t>
            </a:r>
            <a:r>
              <a:rPr lang="fr-FR" sz="1200" b="1" dirty="0">
                <a:solidFill>
                  <a:srgbClr val="284F92"/>
                </a:solidFill>
                <a:latin typeface="Verdana" panose="020B0604030504040204" pitchFamily="34" charset="0"/>
                <a:ea typeface="Verdana" panose="020B0604030504040204" pitchFamily="34" charset="0"/>
                <a:cs typeface="Verdana" panose="020B0604030504040204" pitchFamily="34" charset="0"/>
              </a:rPr>
              <a:t>émises par les collectivités à destination de l’Etat</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 Il faudra renseigner le service exécutant de l’Etat et le N° d’engagement adéquats.</a:t>
            </a:r>
          </a:p>
          <a:p>
            <a:pPr lvl="1" algn="just">
              <a:buFont typeface="+mj-lt"/>
              <a:buAutoNum type="arabicPeriod"/>
              <a:defRPr/>
            </a:pP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Pour les factures </a:t>
            </a:r>
            <a:r>
              <a:rPr lang="fr-FR" sz="1200" b="1" dirty="0">
                <a:solidFill>
                  <a:srgbClr val="284F92"/>
                </a:solidFill>
                <a:latin typeface="Verdana" panose="020B0604030504040204" pitchFamily="34" charset="0"/>
                <a:ea typeface="Verdana" panose="020B0604030504040204" pitchFamily="34" charset="0"/>
                <a:cs typeface="Verdana" panose="020B0604030504040204" pitchFamily="34" charset="0"/>
              </a:rPr>
              <a:t>émises par l’Etat </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à </a:t>
            </a:r>
            <a:r>
              <a:rPr lang="fr-FR" sz="1200" b="1" dirty="0">
                <a:solidFill>
                  <a:srgbClr val="284F92"/>
                </a:solidFill>
                <a:latin typeface="Verdana" panose="020B0604030504040204" pitchFamily="34" charset="0"/>
                <a:ea typeface="Verdana" panose="020B0604030504040204" pitchFamily="34" charset="0"/>
                <a:cs typeface="Verdana" panose="020B0604030504040204" pitchFamily="34" charset="0"/>
              </a:rPr>
              <a:t>destination des collectivités publiques</a:t>
            </a:r>
            <a:r>
              <a:rPr lang="fr-FR" sz="1200" dirty="0">
                <a:solidFill>
                  <a:srgbClr val="284F92"/>
                </a:solidFill>
                <a:latin typeface="Verdana" panose="020B0604030504040204" pitchFamily="34" charset="0"/>
                <a:ea typeface="Verdana" panose="020B0604030504040204" pitchFamily="34" charset="0"/>
                <a:cs typeface="Verdana" panose="020B0604030504040204" pitchFamily="34" charset="0"/>
              </a:rPr>
              <a:t>, si le code service n’est pas renseigné, il sera initialisé à «FACTURES_PUBLIQUES » par CPP2017 avant envoi de la facture aux collectivités</a:t>
            </a:r>
            <a:endParaRPr 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13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704" y="1052736"/>
            <a:ext cx="7871792" cy="838200"/>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251521" y="2204864"/>
            <a:ext cx="8640960" cy="4176464"/>
          </a:xfrm>
        </p:spPr>
        <p:txBody>
          <a:bodyPr>
            <a:noAutofit/>
          </a:bodyPr>
          <a:lstStyle/>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pPr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sz="1600"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cela va-t-il se passer ?</a:t>
            </a:r>
          </a:p>
          <a:p>
            <a:pPr lvl="1"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Vue d’ensemble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Vue d’ensemble : fonctionnalités, accès, ergonomie</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des structures et des utilisateurs</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des factures</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Assistance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utilisateur</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L’espace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 qualification</a:t>
            </a:r>
          </a:p>
          <a:p>
            <a:pPr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sz="1600"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s’y préparer ? </a:t>
            </a:r>
          </a:p>
          <a:p>
            <a:pPr lvl="1"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112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p:cNvSpPr txBox="1"/>
          <p:nvPr/>
        </p:nvSpPr>
        <p:spPr>
          <a:xfrm>
            <a:off x="229678" y="1052736"/>
            <a:ext cx="8655482" cy="864415"/>
          </a:xfrm>
          <a:prstGeom prst="rect">
            <a:avLst/>
          </a:prstGeom>
          <a:noFill/>
          <a:ln>
            <a:noFill/>
          </a:ln>
        </p:spPr>
        <p:txBody>
          <a:bodyPr vert="horz" wrap="square" lIns="91440" tIns="45720" rIns="91440" bIns="45720" anchor="t" anchorCtr="0" compatLnSpc="0"/>
          <a:lstStyle/>
          <a:p>
            <a:pPr marL="343080" marR="0" lvl="0" indent="-343080" algn="ctr" rtl="0" hangingPunct="0">
              <a:lnSpc>
                <a:spcPct val="100000"/>
              </a:lnSpc>
              <a:spcBef>
                <a:spcPts val="400"/>
              </a:spcBef>
              <a:spcAft>
                <a:spcPts val="0"/>
              </a:spcAft>
              <a:buNone/>
              <a:tabLst/>
            </a:pPr>
            <a:r>
              <a:rPr lang="fr-FR" sz="2000" b="0" i="0" u="none" strike="noStrike" kern="0" spc="0" baseline="0" dirty="0" smtClean="0">
                <a:ln>
                  <a:noFill/>
                </a:ln>
                <a:solidFill>
                  <a:srgbClr val="0055A0"/>
                </a:solidFill>
                <a:effectLst>
                  <a:outerShdw blurRad="38100" dist="38100" dir="2700000" algn="tl">
                    <a:srgbClr val="000000">
                      <a:alpha val="43137"/>
                    </a:srgbClr>
                  </a:outerShdw>
                </a:effectLst>
                <a:latin typeface="Verdana" pitchFamily="34"/>
                <a:ea typeface="ＭＳ Ｐゴシック" pitchFamily="34"/>
                <a:cs typeface="ＭＳ Ｐゴシック" pitchFamily="18"/>
              </a:rPr>
              <a:t>Présentation de la solution</a:t>
            </a:r>
          </a:p>
          <a:p>
            <a:pPr marL="343080" marR="0" lvl="0" indent="-343080" algn="ctr" rtl="0" hangingPunct="0">
              <a:lnSpc>
                <a:spcPct val="100000"/>
              </a:lnSpc>
              <a:spcBef>
                <a:spcPts val="400"/>
              </a:spcBef>
              <a:spcAft>
                <a:spcPts val="0"/>
              </a:spcAft>
              <a:buNone/>
              <a:tabLst/>
            </a:pPr>
            <a:r>
              <a:rPr lang="fr-FR" sz="1800" b="0" i="0" u="none" strike="noStrike" kern="0" spc="0" baseline="0" dirty="0" smtClean="0">
                <a:ln>
                  <a:noFill/>
                </a:ln>
                <a:solidFill>
                  <a:srgbClr val="00B050"/>
                </a:solidFill>
                <a:latin typeface="Verdana" pitchFamily="34"/>
                <a:ea typeface="ＭＳ Ｐゴシック" pitchFamily="34"/>
                <a:cs typeface="ＭＳ Ｐゴシック" pitchFamily="18"/>
              </a:rPr>
              <a:t>Dispositif </a:t>
            </a:r>
            <a:r>
              <a:rPr lang="fr-FR" sz="1800" b="0" i="0" u="none" strike="noStrike" kern="0" spc="0" baseline="0" dirty="0">
                <a:ln>
                  <a:noFill/>
                </a:ln>
                <a:solidFill>
                  <a:srgbClr val="00B050"/>
                </a:solidFill>
                <a:latin typeface="Verdana" pitchFamily="34"/>
                <a:ea typeface="ＭＳ Ｐゴシック" pitchFamily="34"/>
                <a:cs typeface="ＭＳ Ｐゴシック" pitchFamily="18"/>
              </a:rPr>
              <a:t>d’assistance</a:t>
            </a:r>
          </a:p>
        </p:txBody>
      </p:sp>
      <p:sp>
        <p:nvSpPr>
          <p:cNvPr id="9" name="Rectangle 21"/>
          <p:cNvSpPr/>
          <p:nvPr/>
        </p:nvSpPr>
        <p:spPr>
          <a:xfrm>
            <a:off x="288360" y="1916832"/>
            <a:ext cx="8596799" cy="591059"/>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0">
              <a:lnSpc>
                <a:spcPct val="100000"/>
              </a:lnSpc>
              <a:spcBef>
                <a:spcPts val="0"/>
              </a:spcBef>
              <a:spcAft>
                <a:spcPts val="0"/>
              </a:spcAft>
              <a:buNone/>
              <a:tabLst/>
            </a:pPr>
            <a:r>
              <a:rPr lang="fr-FR" sz="1600" b="0" i="0" u="none" strike="noStrike" kern="1200" spc="0" baseline="0" dirty="0">
                <a:ln>
                  <a:noFill/>
                </a:ln>
                <a:solidFill>
                  <a:srgbClr val="284F92"/>
                </a:solidFill>
                <a:latin typeface="Verdana" pitchFamily="34"/>
                <a:ea typeface="MS PGothic" pitchFamily="34"/>
                <a:cs typeface="Mangal" pitchFamily="2"/>
              </a:rPr>
              <a:t>Pour aider les utilisateurs et répondre à leurs interrogations </a:t>
            </a:r>
            <a:r>
              <a:rPr lang="fr-FR" sz="1600" b="0" i="0" u="none" strike="noStrike" kern="1200" spc="0" baseline="0" dirty="0" smtClean="0">
                <a:ln>
                  <a:noFill/>
                </a:ln>
                <a:solidFill>
                  <a:srgbClr val="284F92"/>
                </a:solidFill>
                <a:latin typeface="Verdana" pitchFamily="34"/>
                <a:ea typeface="MS PGothic" pitchFamily="34"/>
                <a:cs typeface="Mangal" pitchFamily="2"/>
              </a:rPr>
              <a:t>Chorus </a:t>
            </a:r>
            <a:r>
              <a:rPr lang="fr-FR" sz="1600" b="0" i="0" u="none" strike="noStrike" kern="1200" spc="0" baseline="0" dirty="0">
                <a:ln>
                  <a:noFill/>
                </a:ln>
                <a:solidFill>
                  <a:srgbClr val="284F92"/>
                </a:solidFill>
                <a:latin typeface="Verdana" pitchFamily="34"/>
                <a:ea typeface="MS PGothic" pitchFamily="34"/>
                <a:cs typeface="Mangal" pitchFamily="2"/>
              </a:rPr>
              <a:t>Pro offre trois possibilités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77" y="2636912"/>
            <a:ext cx="2223071" cy="322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443768" y="2708920"/>
            <a:ext cx="6473399" cy="3190617"/>
          </a:xfrm>
          <a:prstGeom prst="rect">
            <a:avLst/>
          </a:prstGeom>
          <a:noFill/>
        </p:spPr>
        <p:txBody>
          <a:bodyPr wrap="square" rtlCol="0">
            <a:spAutoFit/>
          </a:bodyPr>
          <a:lstStyle/>
          <a:p>
            <a:pPr marL="182563" lvl="7" indent="-182563" algn="just" eaLnBrk="0" hangingPunct="0">
              <a:buClr>
                <a:srgbClr val="503971"/>
              </a:buClr>
              <a:buSzPct val="100000"/>
              <a:buFont typeface="Wingdings 3" pitchFamily="18" charset="2"/>
              <a:buChar char="}"/>
            </a:pPr>
            <a:r>
              <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rPr>
              <a:t>Une documentation en ligne</a:t>
            </a: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 accessible à tout internaute et depuis toutes les pages du portail</a:t>
            </a:r>
          </a:p>
          <a:p>
            <a:pPr marL="0" lvl="7" algn="just" eaLnBrk="0" hangingPunct="0">
              <a:buClr>
                <a:srgbClr val="503971"/>
              </a:buClr>
              <a:buSzPct val="100000"/>
            </a:pPr>
            <a:endPar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182563" lvl="7" indent="-182563" algn="just" eaLnBrk="0" hangingPunct="0">
              <a:buClr>
                <a:srgbClr val="503971"/>
              </a:buClr>
              <a:buSzPct val="100000"/>
              <a:buFont typeface="Wingdings 3" pitchFamily="18" charset="2"/>
              <a:buChar char="}"/>
            </a:pPr>
            <a:r>
              <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rPr>
              <a:t>Un assistant virtuel </a:t>
            </a: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permettant de poser une question et d’en obtenir la réponse en temps réel. Si l’assistant virtuel ne trouve pas de réponse satisfaisante, il proposera :</a:t>
            </a:r>
          </a:p>
          <a:p>
            <a:pPr marL="447675" lvl="6" indent="-265113" algn="just">
              <a:spcBef>
                <a:spcPts val="283"/>
              </a:spcBef>
              <a:buSzPts val="1425"/>
              <a:buFont typeface="Wingdings" panose="05000000000000000000" pitchFamily="2" charset="2"/>
              <a:buChar cha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une mise en relation sous forme de « tchat » avec un conseiller,</a:t>
            </a:r>
          </a:p>
          <a:p>
            <a:pPr marL="447675" lvl="6" indent="-265113">
              <a:spcBef>
                <a:spcPts val="283"/>
              </a:spcBef>
              <a:buSzPts val="1425"/>
              <a:buFont typeface="Wingdings" panose="05000000000000000000" pitchFamily="2" charset="2"/>
              <a:buChar cha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un rappel téléphonique par le conseiller si nécessaire,</a:t>
            </a:r>
          </a:p>
          <a:p>
            <a:pPr marL="447675" lvl="6" indent="-265113" algn="just">
              <a:spcBef>
                <a:spcPts val="283"/>
              </a:spcBef>
              <a:spcAft>
                <a:spcPts val="1701"/>
              </a:spcAft>
              <a:buSzPts val="1425"/>
              <a:buFont typeface="Wingdings" panose="05000000000000000000" pitchFamily="2" charset="2"/>
              <a:buChar char="§"/>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une émission de sollicitation vers les équipes support.</a:t>
            </a:r>
          </a:p>
          <a:p>
            <a:pPr marL="182563" lvl="7" indent="-182563" algn="just" eaLnBrk="0" hangingPunct="0">
              <a:spcBef>
                <a:spcPts val="1417"/>
              </a:spcBef>
              <a:buClr>
                <a:srgbClr val="503971"/>
              </a:buClr>
              <a:buSzPct val="100000"/>
              <a:buFont typeface="Wingdings 3" pitchFamily="18" charset="2"/>
              <a:buChar char="}"/>
            </a:pPr>
            <a:r>
              <a:rPr lang="fr-FR" sz="1400" b="1"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Un module </a:t>
            </a:r>
            <a:r>
              <a:rPr lang="fr-FR" sz="1400" b="1" kern="0" dirty="0">
                <a:solidFill>
                  <a:srgbClr val="0055A0"/>
                </a:solidFill>
                <a:latin typeface="Verdana" panose="020B0604030504040204" pitchFamily="34" charset="0"/>
                <a:ea typeface="Verdana" panose="020B0604030504040204" pitchFamily="34" charset="0"/>
                <a:cs typeface="Verdana" panose="020B0604030504040204" pitchFamily="34" charset="0"/>
              </a:rPr>
              <a:t>d’assistance</a:t>
            </a: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 dédié à la gestion et au suivi des </a:t>
            </a:r>
            <a:r>
              <a:rPr lang="fr-FR" sz="14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sollicitations et accessible uniquement aux utilisateurs connus de Chorus Pro</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98" y="2251320"/>
            <a:ext cx="7524000" cy="401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7169" y="1743199"/>
            <a:ext cx="8640960" cy="461665"/>
          </a:xfrm>
          <a:prstGeom prst="rect">
            <a:avLst/>
          </a:prstGeom>
        </p:spPr>
        <p:txBody>
          <a:bodyPr wrap="square">
            <a:spAutoFit/>
          </a:bodyPr>
          <a:lstStyle/>
          <a:p>
            <a:pPr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Le module d’assistance permettra d’adresser soit des questions outils au support technique, soit des questions métiers aux destinataires de factures, avec possibilité de réorientation vers l’AIFE :</a:t>
            </a:r>
          </a:p>
        </p:txBody>
      </p:sp>
      <p:sp>
        <p:nvSpPr>
          <p:cNvPr id="5" name="Rectangle 4"/>
          <p:cNvSpPr/>
          <p:nvPr/>
        </p:nvSpPr>
        <p:spPr>
          <a:xfrm>
            <a:off x="251520" y="1055638"/>
            <a:ext cx="8640959" cy="707886"/>
          </a:xfrm>
          <a:prstGeom prst="rect">
            <a:avLst/>
          </a:prstGeom>
        </p:spPr>
        <p:txBody>
          <a:bodyPr wrap="square">
            <a:spAutoFit/>
          </a:bodyPr>
          <a:lstStyle/>
          <a:p>
            <a:pPr algn="ctr"/>
            <a:r>
              <a:rPr lang="fr-FR" altLang="fr-FR" sz="2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Présentation de la </a:t>
            </a:r>
            <a:r>
              <a:rPr lang="fr-FR" altLang="fr-FR" sz="2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solution</a:t>
            </a:r>
          </a:p>
          <a:p>
            <a:pPr algn="ctr"/>
            <a:endParaRPr lang="fr-FR" sz="40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lgn="ctr"/>
            <a:r>
              <a:rPr lang="fr-FR" sz="16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B050"/>
                </a:solidFill>
                <a:latin typeface="Verdana" panose="020B0604030504040204" pitchFamily="34" charset="0"/>
                <a:ea typeface="Verdana" panose="020B0604030504040204" pitchFamily="34" charset="0"/>
                <a:cs typeface="Verdana" panose="020B0604030504040204" pitchFamily="34" charset="0"/>
              </a:rPr>
              <a:t>des sollicitations</a:t>
            </a:r>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03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940" y="1052736"/>
            <a:ext cx="7871792" cy="838200"/>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181586" y="1844824"/>
            <a:ext cx="8785225" cy="4176464"/>
          </a:xfrm>
        </p:spPr>
        <p:txBody>
          <a:bodyPr>
            <a:noAutofit/>
          </a:bodyPr>
          <a:lstStyle/>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pPr algn="just"/>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u="sng"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Échéance du 1</a:t>
            </a:r>
            <a:r>
              <a:rPr lang="fr-FR" sz="1600" u="sng" baseline="30000"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er</a:t>
            </a:r>
            <a:r>
              <a:rPr lang="fr-FR" sz="1600" u="sng"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janvier : comment cela va-t-il se passer ?</a:t>
            </a:r>
          </a:p>
          <a:p>
            <a:pPr lvl="1"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Vue d’ensemble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Vue d’ensemble : fonctionnalités, accès, ergonomie</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des structures et des utilisateurs</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Gestion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des factures</a:t>
            </a:r>
          </a:p>
          <a:p>
            <a:pPr lvl="1"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Assistance </a:t>
            </a:r>
            <a:r>
              <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rPr>
              <a:t>utilisateur</a:t>
            </a:r>
          </a:p>
          <a:p>
            <a:pPr lvl="1" algn="just"/>
            <a:r>
              <a:rPr lang="fr-FR" sz="1600" u="sng"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L’espace </a:t>
            </a:r>
            <a:r>
              <a:rPr lang="fr-FR" sz="1600"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de qualification</a:t>
            </a:r>
          </a:p>
          <a:p>
            <a:pPr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sz="1600"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s’y préparer ? </a:t>
            </a:r>
          </a:p>
          <a:p>
            <a:pPr lvl="1" algn="just"/>
            <a:endPar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6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endParaRPr lang="fr-FR" sz="16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470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341784" y="1052736"/>
            <a:ext cx="846043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cap="none" baseline="0">
                <a:solidFill>
                  <a:schemeClr val="tx1"/>
                </a:solidFill>
                <a:latin typeface="Verdana" pitchFamily="34" charset="0"/>
                <a:ea typeface="MS PGothic" pitchFamily="34" charset="-128"/>
                <a:cs typeface="ＭＳ Ｐゴシック" pitchFamily="-112" charset="-128"/>
              </a:defRPr>
            </a:lvl1pPr>
            <a:lvl2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2pPr>
            <a:lvl3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3pPr>
            <a:lvl4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4pPr>
            <a:lvl5pPr algn="l" rtl="0" eaLnBrk="0" fontAlgn="base" hangingPunct="0">
              <a:lnSpc>
                <a:spcPct val="90000"/>
              </a:lnSpc>
              <a:spcBef>
                <a:spcPct val="0"/>
              </a:spcBef>
              <a:spcAft>
                <a:spcPct val="0"/>
              </a:spcAft>
              <a:defRPr sz="2000" b="1">
                <a:solidFill>
                  <a:schemeClr val="tx1"/>
                </a:solidFill>
                <a:latin typeface="Verdana" pitchFamily="34" charset="0"/>
                <a:ea typeface="MS PGothic" pitchFamily="34" charset="-128"/>
                <a:cs typeface="ＭＳ Ｐゴシック" pitchFamily="-112" charset="-128"/>
              </a:defRPr>
            </a:lvl5pPr>
            <a:lvl6pPr marL="457200" algn="ctr" rtl="0" eaLnBrk="1" fontAlgn="base" hangingPunct="1">
              <a:lnSpc>
                <a:spcPct val="90000"/>
              </a:lnSpc>
              <a:spcBef>
                <a:spcPct val="0"/>
              </a:spcBef>
              <a:spcAft>
                <a:spcPct val="0"/>
              </a:spcAft>
              <a:defRPr sz="2400">
                <a:solidFill>
                  <a:srgbClr val="DE6751"/>
                </a:solidFill>
                <a:latin typeface="Verdana" pitchFamily="34" charset="0"/>
              </a:defRPr>
            </a:lvl6pPr>
            <a:lvl7pPr marL="914400" algn="ctr" rtl="0" eaLnBrk="1" fontAlgn="base" hangingPunct="1">
              <a:lnSpc>
                <a:spcPct val="90000"/>
              </a:lnSpc>
              <a:spcBef>
                <a:spcPct val="0"/>
              </a:spcBef>
              <a:spcAft>
                <a:spcPct val="0"/>
              </a:spcAft>
              <a:defRPr sz="2400">
                <a:solidFill>
                  <a:srgbClr val="DE6751"/>
                </a:solidFill>
                <a:latin typeface="Verdana" pitchFamily="34" charset="0"/>
              </a:defRPr>
            </a:lvl7pPr>
            <a:lvl8pPr marL="1371600" algn="ctr" rtl="0" eaLnBrk="1" fontAlgn="base" hangingPunct="1">
              <a:lnSpc>
                <a:spcPct val="90000"/>
              </a:lnSpc>
              <a:spcBef>
                <a:spcPct val="0"/>
              </a:spcBef>
              <a:spcAft>
                <a:spcPct val="0"/>
              </a:spcAft>
              <a:defRPr sz="2400">
                <a:solidFill>
                  <a:srgbClr val="DE6751"/>
                </a:solidFill>
                <a:latin typeface="Verdana" pitchFamily="34" charset="0"/>
              </a:defRPr>
            </a:lvl8pPr>
            <a:lvl9pPr marL="1828800" algn="ctr" rtl="0" eaLnBrk="1" fontAlgn="base" hangingPunct="1">
              <a:lnSpc>
                <a:spcPct val="90000"/>
              </a:lnSpc>
              <a:spcBef>
                <a:spcPct val="0"/>
              </a:spcBef>
              <a:spcAft>
                <a:spcPct val="0"/>
              </a:spcAft>
              <a:defRPr sz="2400">
                <a:solidFill>
                  <a:srgbClr val="DE6751"/>
                </a:solidFill>
                <a:latin typeface="Verdana" pitchFamily="34" charset="0"/>
              </a:defRPr>
            </a:lvl9pPr>
          </a:lstStyle>
          <a:p>
            <a:pPr algn="ctr">
              <a:spcBef>
                <a:spcPts val="0"/>
              </a:spcBef>
            </a:pPr>
            <a:r>
              <a:rPr lang="fr-FR" altLang="fr-FR" b="0" dirty="0">
                <a:solidFill>
                  <a:srgbClr val="0055A0"/>
                </a:solidFill>
                <a:effectLst>
                  <a:outerShdw blurRad="38100" dist="38100" dir="2700000" algn="tl">
                    <a:srgbClr val="000000">
                      <a:alpha val="43137"/>
                    </a:srgbClr>
                  </a:outerShdw>
                </a:effectLst>
              </a:rPr>
              <a:t>E</a:t>
            </a:r>
            <a:r>
              <a:rPr lang="fr-FR" altLang="fr-FR" b="0" dirty="0" smtClean="0">
                <a:solidFill>
                  <a:srgbClr val="0055A0"/>
                </a:solidFill>
                <a:effectLst>
                  <a:outerShdw blurRad="38100" dist="38100" dir="2700000" algn="tl">
                    <a:srgbClr val="000000">
                      <a:alpha val="43137"/>
                    </a:srgbClr>
                  </a:outerShdw>
                </a:effectLst>
              </a:rPr>
              <a:t>space de qualification</a:t>
            </a:r>
          </a:p>
          <a:p>
            <a:pPr algn="ctr">
              <a:spcBef>
                <a:spcPts val="0"/>
              </a:spcBef>
            </a:pPr>
            <a:endParaRPr lang="fr-FR" altLang="fr-FR" sz="1000" b="0" dirty="0" smtClean="0">
              <a:solidFill>
                <a:srgbClr val="0055A0"/>
              </a:solidFill>
              <a:effectLst>
                <a:outerShdw blurRad="38100" dist="38100" dir="2700000" algn="tl">
                  <a:srgbClr val="000000">
                    <a:alpha val="43137"/>
                  </a:srgbClr>
                </a:outerShdw>
              </a:effectLst>
            </a:endParaRPr>
          </a:p>
          <a:p>
            <a:pPr algn="ctr">
              <a:spcBef>
                <a:spcPts val="0"/>
              </a:spcBef>
            </a:pPr>
            <a:r>
              <a:rPr lang="fr-FR" altLang="fr-FR" sz="1800" b="0" dirty="0" smtClean="0">
                <a:solidFill>
                  <a:schemeClr val="accent6"/>
                </a:solidFill>
              </a:rPr>
              <a:t>Généralités</a:t>
            </a:r>
          </a:p>
        </p:txBody>
      </p:sp>
      <p:sp>
        <p:nvSpPr>
          <p:cNvPr id="6" name="Espace réservé du texte 2"/>
          <p:cNvSpPr txBox="1">
            <a:spLocks/>
          </p:cNvSpPr>
          <p:nvPr/>
        </p:nvSpPr>
        <p:spPr bwMode="auto">
          <a:xfrm>
            <a:off x="250871" y="1988840"/>
            <a:ext cx="8785225" cy="39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3971"/>
              </a:buClr>
              <a:buFont typeface="Wingdings 3" pitchFamily="18" charset="2"/>
              <a:buChar char="}"/>
              <a:defRPr sz="1800" baseline="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algn="just"/>
            <a:r>
              <a:rPr lang="fr-FR" sz="1200" kern="0" dirty="0" smtClean="0">
                <a:solidFill>
                  <a:srgbClr val="0055A0"/>
                </a:solidFill>
              </a:rPr>
              <a:t>La plateforme de qualification est mise à disposition des acteurs en relation avec la solution Chorus Pro pour </a:t>
            </a:r>
          </a:p>
          <a:p>
            <a:pPr marL="630238" lvl="1" indent="-273050" algn="just"/>
            <a:r>
              <a:rPr lang="fr-FR" sz="1200" kern="0" dirty="0" smtClean="0">
                <a:solidFill>
                  <a:srgbClr val="0055A0"/>
                </a:solidFill>
              </a:rPr>
              <a:t>Via le portail allégé :</a:t>
            </a:r>
            <a:r>
              <a:rPr lang="fr-FR" sz="1200" u="sng" dirty="0" smtClean="0">
                <a:solidFill>
                  <a:srgbClr val="0055A0"/>
                </a:solidFill>
                <a:hlinkClick r:id="rId2"/>
              </a:rPr>
              <a:t>https</a:t>
            </a:r>
            <a:r>
              <a:rPr lang="fr-FR" sz="1200" u="sng" dirty="0">
                <a:solidFill>
                  <a:srgbClr val="0055A0"/>
                </a:solidFill>
                <a:hlinkClick r:id="rId2"/>
              </a:rPr>
              <a:t>://chorus-pro.gouv.fr/qualif</a:t>
            </a:r>
            <a:endParaRPr lang="fr-FR" sz="1200" kern="0" dirty="0" smtClean="0">
              <a:solidFill>
                <a:srgbClr val="0055A0"/>
              </a:solidFill>
            </a:endParaRPr>
          </a:p>
          <a:p>
            <a:pPr marL="804863" lvl="2" indent="-174625" algn="just"/>
            <a:r>
              <a:rPr lang="fr-FR" sz="1200" kern="0" dirty="0" smtClean="0">
                <a:solidFill>
                  <a:srgbClr val="0055A0"/>
                </a:solidFill>
              </a:rPr>
              <a:t>Obtenir de la documentation relative aux différents formats de flux acceptés par Chorus Pro</a:t>
            </a:r>
          </a:p>
          <a:p>
            <a:pPr marL="804863" lvl="2" indent="-174625" algn="just"/>
            <a:r>
              <a:rPr lang="fr-FR" sz="1200" kern="0" dirty="0" smtClean="0">
                <a:solidFill>
                  <a:srgbClr val="0055A0"/>
                </a:solidFill>
              </a:rPr>
              <a:t>Récupérer des exemples de flux représentatifs de cas de gestion</a:t>
            </a:r>
          </a:p>
          <a:p>
            <a:pPr marL="804863" lvl="2" indent="-174625" algn="just"/>
            <a:r>
              <a:rPr lang="fr-FR" sz="1200" kern="0" dirty="0" smtClean="0">
                <a:solidFill>
                  <a:srgbClr val="0055A0"/>
                </a:solidFill>
              </a:rPr>
              <a:t>S’assurer en ligne de la conformité d’un flux par rapport à la norme est aux contrôle de Chorus Pro</a:t>
            </a:r>
          </a:p>
          <a:p>
            <a:pPr lvl="2" algn="just"/>
            <a:endParaRPr lang="fr-FR" sz="1200" kern="0" dirty="0" smtClean="0">
              <a:solidFill>
                <a:srgbClr val="0055A0"/>
              </a:solidFill>
            </a:endParaRPr>
          </a:p>
          <a:p>
            <a:pPr marL="630238" lvl="1" indent="-273050" algn="just"/>
            <a:r>
              <a:rPr lang="fr-FR" sz="1200" kern="0" dirty="0" smtClean="0">
                <a:solidFill>
                  <a:srgbClr val="0055A0"/>
                </a:solidFill>
              </a:rPr>
              <a:t>Via le portail de service :</a:t>
            </a:r>
          </a:p>
          <a:p>
            <a:pPr marL="895350" lvl="2" indent="-265113" algn="just"/>
            <a:r>
              <a:rPr lang="fr-FR" sz="1200" kern="0" dirty="0" smtClean="0">
                <a:solidFill>
                  <a:srgbClr val="0055A0"/>
                </a:solidFill>
              </a:rPr>
              <a:t>S’assurer de la validité des développements au regard des services invoqués</a:t>
            </a:r>
          </a:p>
          <a:p>
            <a:pPr lvl="2" algn="just"/>
            <a:endParaRPr lang="fr-FR" sz="1200" kern="0" dirty="0" smtClean="0">
              <a:solidFill>
                <a:srgbClr val="0055A0"/>
              </a:solidFill>
            </a:endParaRPr>
          </a:p>
          <a:p>
            <a:pPr marL="630238" lvl="1" indent="-273050" algn="just"/>
            <a:r>
              <a:rPr lang="fr-FR" sz="1200" kern="0" dirty="0" smtClean="0">
                <a:solidFill>
                  <a:srgbClr val="0055A0"/>
                </a:solidFill>
              </a:rPr>
              <a:t>Via le système d’échange :</a:t>
            </a:r>
          </a:p>
          <a:p>
            <a:pPr marL="804863" lvl="2" indent="-174625" algn="just"/>
            <a:r>
              <a:rPr lang="fr-FR" sz="1200" kern="0" dirty="0" smtClean="0">
                <a:solidFill>
                  <a:srgbClr val="0055A0"/>
                </a:solidFill>
              </a:rPr>
              <a:t>S’assurer du caractère passant des flux produit </a:t>
            </a:r>
            <a:r>
              <a:rPr lang="fr-FR" sz="1200" b="1" kern="0" dirty="0" smtClean="0">
                <a:solidFill>
                  <a:srgbClr val="0055A0"/>
                </a:solidFill>
              </a:rPr>
              <a:t>à destination </a:t>
            </a:r>
            <a:r>
              <a:rPr lang="fr-FR" sz="1200" kern="0" dirty="0" smtClean="0">
                <a:solidFill>
                  <a:srgbClr val="0055A0"/>
                </a:solidFill>
              </a:rPr>
              <a:t>de Chorus Pro</a:t>
            </a:r>
          </a:p>
          <a:p>
            <a:pPr marL="804863" lvl="2" indent="-174625" algn="just"/>
            <a:r>
              <a:rPr lang="fr-FR" sz="1200" kern="0" dirty="0" smtClean="0">
                <a:solidFill>
                  <a:srgbClr val="0055A0"/>
                </a:solidFill>
              </a:rPr>
              <a:t>Recevoir les flux retours correspondants produit par un mécanisme de bouchon</a:t>
            </a:r>
          </a:p>
          <a:p>
            <a:pPr lvl="2" algn="just"/>
            <a:endParaRPr lang="fr-FR" sz="1200" kern="0" dirty="0" smtClean="0">
              <a:solidFill>
                <a:srgbClr val="0055A0"/>
              </a:solidFill>
            </a:endParaRPr>
          </a:p>
          <a:p>
            <a:pPr algn="just"/>
            <a:r>
              <a:rPr lang="fr-FR" sz="1200" kern="0" dirty="0" smtClean="0">
                <a:solidFill>
                  <a:srgbClr val="0055A0"/>
                </a:solidFill>
              </a:rPr>
              <a:t>Pour le mode « Raccordé » (Portail de service et système d’échange)</a:t>
            </a:r>
          </a:p>
          <a:p>
            <a:pPr marL="630238" lvl="1" indent="-273050" algn="just"/>
            <a:r>
              <a:rPr lang="fr-FR" sz="1200" kern="0" dirty="0" smtClean="0">
                <a:solidFill>
                  <a:srgbClr val="0055A0"/>
                </a:solidFill>
              </a:rPr>
              <a:t>Une demande de raccordement avec certificat est nécessaire</a:t>
            </a:r>
          </a:p>
          <a:p>
            <a:pPr marL="630238" lvl="1" indent="-273050" algn="just"/>
            <a:r>
              <a:rPr lang="fr-FR" sz="1200" kern="0" dirty="0" smtClean="0">
                <a:solidFill>
                  <a:srgbClr val="0055A0"/>
                </a:solidFill>
              </a:rPr>
              <a:t>Les échanges se font sur la base d’un matelas de données spécifique à chaque partenaire et non contextualisé</a:t>
            </a:r>
            <a:endParaRPr lang="fr-FR" sz="1200" kern="0" dirty="0">
              <a:solidFill>
                <a:srgbClr val="0055A0"/>
              </a:solidFill>
            </a:endParaRPr>
          </a:p>
        </p:txBody>
      </p:sp>
      <p:pic>
        <p:nvPicPr>
          <p:cNvPr id="4"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924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6560" y="980728"/>
            <a:ext cx="8229600" cy="1143000"/>
          </a:xfrm>
        </p:spPr>
        <p:txBody>
          <a:bodyPr/>
          <a:lstStyle/>
          <a:p>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b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Des gains  </a:t>
            </a:r>
            <a:r>
              <a:rPr lang="fr-FR" alt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rPr>
              <a:t>attendus </a:t>
            </a: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pour l’ensemble des acteurs</a:t>
            </a:r>
            <a:endParaRPr lang="fr-FR" altLang="fr-FR" sz="1600" b="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51521" y="1988840"/>
            <a:ext cx="8640959" cy="4192252"/>
          </a:xfrm>
        </p:spPr>
        <p:txBody>
          <a:bodyPr>
            <a:noAutofit/>
          </a:bodyPr>
          <a:lstStyle/>
          <a:p>
            <a:pPr algn="just">
              <a:buFont typeface="Wingdings" panose="05000000000000000000" pitchFamily="2" charset="2"/>
              <a:buChar char="§"/>
              <a:defRPr/>
            </a:pP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La  dématérialisation native sécurise le délai de paiement entre les administrations et les fournisseurs :</a:t>
            </a: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Accélération du processus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le traitement des factures est plus rapide grâce notamment à la réduction des temps d’échange</a:t>
            </a: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Confiance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La date de dépôt des factures est certaine , elle est confirmée par un accusé de réception</a:t>
            </a: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Transparence</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 les étapes de traitement sont communiquées au fur et à mesure aux fournisseurs</a:t>
            </a:r>
          </a:p>
          <a:p>
            <a:pPr lvl="1">
              <a:defRPr/>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rPr>
              <a:t>La  dématérialisation </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native permet des économies financières pour les fournisseurs et les administrations :</a:t>
            </a: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Diminution des coûts d’envoi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les frais d’impression et postaux sont réduits</a:t>
            </a: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Réduction des relances et des litiges :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les informations sur le traitement sont disponibles et partagées sans sollicitations couteuses en temps</a:t>
            </a:r>
          </a:p>
          <a:p>
            <a:pPr lvl="1" algn="just">
              <a:buFont typeface="Wingdings" panose="05000000000000000000" pitchFamily="2" charset="2"/>
              <a:buChar char="q"/>
              <a:defRPr/>
            </a:pPr>
            <a:r>
              <a:rPr lang="fr-FR" sz="14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Rationalisation de la fonction financière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La dématérialisation aide à la mise en place d’un processus industrialisé porté par des formes d’organisation dédiées comme les services facturiers </a:t>
            </a:r>
          </a:p>
          <a:p>
            <a:pPr algn="just">
              <a:buFont typeface="Wingdings" panose="05000000000000000000" pitchFamily="2" charset="2"/>
              <a:buChar char="§"/>
              <a:defRPr/>
            </a:pPr>
            <a:endParaRPr lang="fr-FR" sz="14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defRPr/>
            </a:pPr>
            <a:endParaRPr lang="fr-FR" sz="1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defRPr/>
            </a:pPr>
            <a:endParaRPr lang="fr-FR" sz="14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defRPr/>
            </a:pPr>
            <a:endParaRPr lang="fr-FR" sz="1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defRPr/>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361950" indent="0" algn="just">
              <a:buFont typeface="Wingdings 3" pitchFamily="18" charset="2"/>
              <a:buNone/>
              <a:defRPr/>
            </a:pPr>
            <a:endParaRPr lang="fr-FR"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6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556792"/>
            <a:ext cx="8784976" cy="4536504"/>
          </a:xfrm>
        </p:spPr>
        <p:txBody>
          <a:bodyPr>
            <a:normAutofit/>
          </a:bodyPr>
          <a:lstStyle/>
          <a:p>
            <a:pPr algn="just"/>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Objectifs de l’utilitaire : </a:t>
            </a:r>
          </a:p>
          <a:p>
            <a:pPr marL="539750" lvl="1" indent="-182563" algn="just"/>
            <a:r>
              <a:rPr lang="fr-FR" alt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Pendant </a:t>
            </a:r>
            <a:r>
              <a:rPr lang="fr-FR" alt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la phase de </a:t>
            </a:r>
            <a:r>
              <a:rPr lang="fr-FR" altLang="fr-FR" sz="1200" dirty="0" smtClean="0">
                <a:solidFill>
                  <a:srgbClr val="0055A0"/>
                </a:solidFill>
                <a:latin typeface="Verdana" pitchFamily="34" charset="0"/>
                <a:ea typeface="Verdana" panose="020B0604030504040204" pitchFamily="34" charset="0"/>
                <a:cs typeface="Verdana" panose="020B0604030504040204" pitchFamily="34" charset="0"/>
              </a:rPr>
              <a:t>qualification: </a:t>
            </a:r>
          </a:p>
          <a:p>
            <a:pPr marL="712788" lvl="2" indent="-173038" algn="just"/>
            <a:r>
              <a:rPr lang="fr-FR" altLang="fr-FR" sz="1200" dirty="0" smtClean="0">
                <a:solidFill>
                  <a:srgbClr val="0055A0"/>
                </a:solidFill>
                <a:latin typeface="Verdana" pitchFamily="34" charset="0"/>
                <a:ea typeface="Verdana" panose="020B0604030504040204" pitchFamily="34" charset="0"/>
                <a:cs typeface="Verdana" panose="020B0604030504040204" pitchFamily="34" charset="0"/>
              </a:rPr>
              <a:t>D’enrichir </a:t>
            </a:r>
            <a:r>
              <a:rPr lang="fr-FR" altLang="fr-FR" sz="1200" dirty="0">
                <a:solidFill>
                  <a:srgbClr val="0055A0"/>
                </a:solidFill>
                <a:latin typeface="Verdana" pitchFamily="34" charset="0"/>
                <a:ea typeface="Verdana" panose="020B0604030504040204" pitchFamily="34" charset="0"/>
                <a:cs typeface="Verdana" panose="020B0604030504040204" pitchFamily="34" charset="0"/>
              </a:rPr>
              <a:t>facilement le matelas de données de factures via le services de </a:t>
            </a:r>
            <a:r>
              <a:rPr lang="fr-FR" altLang="fr-FR" sz="1200" dirty="0" smtClean="0">
                <a:solidFill>
                  <a:srgbClr val="0055A0"/>
                </a:solidFill>
                <a:latin typeface="Verdana" pitchFamily="34" charset="0"/>
                <a:ea typeface="Verdana" panose="020B0604030504040204" pitchFamily="34" charset="0"/>
                <a:cs typeface="Verdana" panose="020B0604030504040204" pitchFamily="34" charset="0"/>
              </a:rPr>
              <a:t>dépôts</a:t>
            </a:r>
          </a:p>
          <a:p>
            <a:pPr marL="539750" lvl="1" indent="-182563" algn="just"/>
            <a:r>
              <a:rPr lang="fr-FR" altLang="fr-FR" sz="1200" dirty="0" smtClean="0">
                <a:solidFill>
                  <a:srgbClr val="0055A0"/>
                </a:solidFill>
                <a:latin typeface="Verdana" pitchFamily="34" charset="0"/>
                <a:ea typeface="Verdana" panose="020B0604030504040204" pitchFamily="34" charset="0"/>
                <a:cs typeface="Verdana" panose="020B0604030504040204" pitchFamily="34" charset="0"/>
              </a:rPr>
              <a:t>Pendant </a:t>
            </a:r>
            <a:r>
              <a:rPr lang="fr-FR" altLang="fr-FR" sz="1200" dirty="0">
                <a:solidFill>
                  <a:srgbClr val="0055A0"/>
                </a:solidFill>
                <a:latin typeface="Verdana" pitchFamily="34" charset="0"/>
                <a:ea typeface="Verdana" panose="020B0604030504040204" pitchFamily="34" charset="0"/>
                <a:cs typeface="Verdana" panose="020B0604030504040204" pitchFamily="34" charset="0"/>
              </a:rPr>
              <a:t>le démarrage de CPP 2017 </a:t>
            </a:r>
          </a:p>
          <a:p>
            <a:pPr marL="712788" lvl="5" indent="-173038" algn="just" eaLnBrk="0" hangingPunct="0">
              <a:buClr>
                <a:srgbClr val="503971"/>
              </a:buClr>
              <a:buSzPct val="80000"/>
              <a:buFont typeface="Wingdings" panose="05000000000000000000" pitchFamily="2" charset="2"/>
              <a:buChar char="§"/>
              <a:tabLst>
                <a:tab pos="271463" algn="l"/>
              </a:tabLst>
              <a:defRPr/>
            </a:pPr>
            <a:r>
              <a:rPr lang="fr-FR" altLang="fr-FR" sz="1200" dirty="0">
                <a:solidFill>
                  <a:srgbClr val="0055A0"/>
                </a:solidFill>
                <a:latin typeface="Verdana" pitchFamily="34" charset="0"/>
                <a:ea typeface="Verdana" panose="020B0604030504040204" pitchFamily="34" charset="0"/>
                <a:cs typeface="Verdana" panose="020B0604030504040204" pitchFamily="34" charset="0"/>
              </a:rPr>
              <a:t>Dans l’attente de la mise à disposition d’une version intégrée avec votre progiciel, il peut déposer et récupérer automatiquement les factures dans votre système d’infirmation</a:t>
            </a:r>
            <a:r>
              <a:rPr lang="fr-FR" altLang="fr-FR" sz="1200" dirty="0" smtClean="0">
                <a:solidFill>
                  <a:srgbClr val="0055A0"/>
                </a:solidFill>
                <a:latin typeface="Verdana" pitchFamily="34" charset="0"/>
                <a:ea typeface="Verdana" panose="020B0604030504040204" pitchFamily="34" charset="0"/>
                <a:cs typeface="Verdana" panose="020B0604030504040204" pitchFamily="34" charset="0"/>
              </a:rPr>
              <a:t>.</a:t>
            </a:r>
          </a:p>
          <a:p>
            <a:pPr marL="1257300" lvl="5" indent="-342900" algn="just" eaLnBrk="0" hangingPunct="0">
              <a:buClr>
                <a:srgbClr val="503971"/>
              </a:buClr>
              <a:buSzPct val="80000"/>
              <a:buFont typeface="Wingdings" panose="05000000000000000000" pitchFamily="2" charset="2"/>
              <a:buChar char="§"/>
              <a:tabLst>
                <a:tab pos="271463" algn="l"/>
              </a:tabLst>
              <a:defRPr/>
            </a:pPr>
            <a:endParaRPr lang="fr-FR" altLang="fr-FR" sz="1200" dirty="0">
              <a:solidFill>
                <a:srgbClr val="0055A0"/>
              </a:solidFill>
              <a:latin typeface="Verdana" pitchFamily="34" charset="0"/>
              <a:ea typeface="Verdana" panose="020B0604030504040204" pitchFamily="34" charset="0"/>
              <a:cs typeface="Verdana" panose="020B0604030504040204" pitchFamily="34" charset="0"/>
            </a:endParaRPr>
          </a:p>
          <a:p>
            <a:pPr algn="just"/>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Fonctionnalités : </a:t>
            </a:r>
          </a:p>
          <a:p>
            <a:pPr marL="539750" lvl="1" indent="-182563"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La première fonctionnalité est une fonctionnalité de dépôt, permettant le dépôt d'une facture dans la syntaxe spécifié. Ceci permet d'enrichir le matelas de données. Cette fonctionnalité s'appuie sur le service </a:t>
            </a:r>
            <a:r>
              <a:rPr lang="fr-FR" sz="1200" b="1" dirty="0" err="1">
                <a:solidFill>
                  <a:srgbClr val="0055A0"/>
                </a:solidFill>
                <a:latin typeface="Verdana" panose="020B0604030504040204" pitchFamily="34" charset="0"/>
                <a:ea typeface="Verdana" panose="020B0604030504040204" pitchFamily="34" charset="0"/>
                <a:cs typeface="Verdana" panose="020B0604030504040204" pitchFamily="34" charset="0"/>
              </a:rPr>
              <a:t>deposerFluxFacture</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539750" lvl="1" indent="-182563" algn="just"/>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deuxième fonctionnalité est une fonctionnalité de récupération des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factures à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traiter. Pour cela, UCP utilise le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service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200" dirty="0" err="1">
                <a:solidFill>
                  <a:srgbClr val="0055A0"/>
                </a:solidFill>
                <a:latin typeface="Verdana" panose="020B0604030504040204" pitchFamily="34" charset="0"/>
                <a:ea typeface="Verdana" panose="020B0604030504040204" pitchFamily="34" charset="0"/>
                <a:cs typeface="Verdana" panose="020B0604030504040204" pitchFamily="34" charset="0"/>
              </a:rPr>
              <a:t>RechercherFactureATraiterParRecipiendaire</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et pour chaque résultat retourner par ce service, la facture est télécharger dans le format PIVOT et/ou PDF</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457200" lvl="1" indent="0" algn="just">
              <a:buNone/>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Wingdings 3" pitchFamily="18" charset="2"/>
              <a:buChar char="}"/>
            </a:pPr>
            <a:r>
              <a:rPr lang="fr-FR" alt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UCP est un outil autonome simple à déployer. Le seul prérequis est de disposer d’une machine virtuelle Java 1.7 </a:t>
            </a:r>
            <a:endParaRPr lang="fr-FR" alt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Wingdings 3" pitchFamily="18" charset="2"/>
              <a:buChar char="}"/>
            </a:pPr>
            <a:endParaRPr lang="fr-FR" alt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Publication: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UCP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 été publié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p>
          <a:p>
            <a:pPr lvl="1" algn="just"/>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sur le portail de </a:t>
            </a:r>
            <a:r>
              <a:rPr lang="fr-FR" sz="1200" dirty="0" err="1" smtClean="0">
                <a:solidFill>
                  <a:srgbClr val="0055A0"/>
                </a:solidFill>
                <a:latin typeface="Verdana" panose="020B0604030504040204" pitchFamily="34" charset="0"/>
                <a:ea typeface="Verdana" panose="020B0604030504040204" pitchFamily="34" charset="0"/>
                <a:cs typeface="Verdana" panose="020B0604030504040204" pitchFamily="34" charset="0"/>
              </a:rPr>
              <a:t>qualif</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 </a:t>
            </a:r>
            <a:r>
              <a:rPr lang="fr-FR" sz="1200" u="sng" dirty="0" smtClean="0">
                <a:solidFill>
                  <a:srgbClr val="0055A0"/>
                </a:solidFill>
                <a:latin typeface="Verdana" panose="020B0604030504040204" pitchFamily="34" charset="0"/>
                <a:ea typeface="Verdana" panose="020B0604030504040204" pitchFamily="34" charset="0"/>
                <a:cs typeface="Verdana" panose="020B0604030504040204" pitchFamily="34" charset="0"/>
                <a:hlinkClick r:id="rId2"/>
              </a:rPr>
              <a:t>https://chorus-pro.gouv.fr/qualif/accueil</a:t>
            </a:r>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sur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la forge </a:t>
            </a:r>
            <a:r>
              <a:rPr lang="fr-FR" sz="1200" dirty="0" err="1">
                <a:solidFill>
                  <a:srgbClr val="0055A0"/>
                </a:solidFill>
                <a:latin typeface="Verdana" panose="020B0604030504040204" pitchFamily="34" charset="0"/>
                <a:ea typeface="Verdana" panose="020B0604030504040204" pitchFamily="34" charset="0"/>
                <a:cs typeface="Verdana" panose="020B0604030504040204" pitchFamily="34" charset="0"/>
              </a:rPr>
              <a:t>addullact</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 * </a:t>
            </a:r>
            <a:r>
              <a:rPr lang="fr-FR" sz="1200" u="sng" dirty="0">
                <a:solidFill>
                  <a:srgbClr val="0055A0"/>
                </a:solidFill>
                <a:latin typeface="Verdana" panose="020B0604030504040204" pitchFamily="34" charset="0"/>
                <a:ea typeface="Verdana" panose="020B0604030504040204" pitchFamily="34" charset="0"/>
                <a:cs typeface="Verdana" panose="020B0604030504040204" pitchFamily="34" charset="0"/>
                <a:hlinkClick r:id="rId3"/>
              </a:rPr>
              <a:t>https://adullact.net/projects/ucp/</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342900" lvl="1" indent="-342900" algn="just">
              <a:buClr>
                <a:srgbClr val="2D66AB"/>
              </a:buClr>
              <a:buSzPct val="80000"/>
              <a:buFont typeface="Wingdings 3" pitchFamily="18" charset="2"/>
              <a:buChar char="}"/>
              <a:tabLst>
                <a:tab pos="271463" algn="l"/>
              </a:tabLst>
              <a:defRPr/>
            </a:pPr>
            <a:endParaRPr lang="fr-FR" alt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buFont typeface="Wingdings 3" pitchFamily="18" charset="2"/>
              <a:buChar char="}"/>
            </a:pPr>
            <a:endParaRPr lang="fr-FR" alt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a:spLocks noGrp="1"/>
          </p:cNvSpPr>
          <p:nvPr>
            <p:ph type="body" sz="quarter" idx="10"/>
          </p:nvPr>
        </p:nvSpPr>
        <p:spPr>
          <a:xfrm>
            <a:off x="323528" y="980728"/>
            <a:ext cx="8568952" cy="864419"/>
          </a:xfrm>
        </p:spPr>
        <p:txBody>
          <a:bodyPr>
            <a:noAutofit/>
          </a:bodyPr>
          <a:lstStyle/>
          <a:p>
            <a:pPr algn="ctr"/>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Espace de qualification</a:t>
            </a:r>
          </a:p>
          <a:p>
            <a:pPr algn="ctr"/>
            <a:r>
              <a:rPr lang="fr-FR" sz="1800" dirty="0" smtClean="0">
                <a:latin typeface="Verdana" panose="020B0604030504040204" pitchFamily="34" charset="0"/>
                <a:ea typeface="Verdana" panose="020B0604030504040204" pitchFamily="34" charset="0"/>
                <a:cs typeface="Verdana" panose="020B0604030504040204" pitchFamily="34" charset="0"/>
              </a:rPr>
              <a:t>Utilitaire Chorus Pro</a:t>
            </a:r>
            <a:endParaRPr lang="fr-FR" sz="1800" dirty="0">
              <a:latin typeface="Verdana" panose="020B0604030504040204" pitchFamily="34" charset="0"/>
              <a:ea typeface="Verdana" panose="020B0604030504040204" pitchFamily="34" charset="0"/>
              <a:cs typeface="Verdana" panose="020B0604030504040204" pitchFamily="34" charset="0"/>
            </a:endParaRPr>
          </a:p>
        </p:txBody>
      </p:sp>
      <p:pic>
        <p:nvPicPr>
          <p:cNvPr id="6"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471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sz="quarter" idx="10"/>
          </p:nvPr>
        </p:nvSpPr>
        <p:spPr>
          <a:xfrm>
            <a:off x="179388" y="1733180"/>
            <a:ext cx="8785225" cy="4935907"/>
          </a:xfrm>
        </p:spPr>
        <p:txBody>
          <a:bodyPr/>
          <a:lstStyle/>
          <a:p>
            <a:pPr marL="0" indent="0">
              <a:buNone/>
            </a:pPr>
            <a:r>
              <a:rPr lang="fr-FR" dirty="0">
                <a:solidFill>
                  <a:srgbClr val="0055A0"/>
                </a:solidFill>
              </a:rPr>
              <a:t>Service de dépôt</a:t>
            </a:r>
          </a:p>
          <a:p>
            <a:pPr marL="0" indent="0">
              <a:buNone/>
            </a:pPr>
            <a:endParaRPr lang="fr-F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71680"/>
            <a:ext cx="7956000" cy="43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251520" y="904125"/>
            <a:ext cx="8571240" cy="838200"/>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Espace qualification</a:t>
            </a:r>
            <a:r>
              <a:rPr lang="fr-FR" dirty="0" smtClean="0">
                <a:latin typeface="Verdana" panose="020B0604030504040204" pitchFamily="34" charset="0"/>
                <a:ea typeface="Verdana" panose="020B0604030504040204" pitchFamily="34" charset="0"/>
                <a:cs typeface="Verdana" panose="020B0604030504040204" pitchFamily="34" charset="0"/>
              </a:rPr>
              <a:t> </a:t>
            </a:r>
            <a:br>
              <a:rPr lang="fr-FR" dirty="0" smtClean="0">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Utilitaire Chorus Pro</a:t>
            </a:r>
            <a:endPar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bwMode="auto">
          <a:xfrm>
            <a:off x="5955201" y="1594681"/>
            <a:ext cx="497252" cy="276999"/>
          </a:xfrm>
          <a:prstGeom prst="rect">
            <a:avLst/>
          </a:prstGeom>
          <a:solidFill>
            <a:schemeClr val="accent6"/>
          </a:solidFill>
          <a:ln w="381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Verdana" pitchFamily="34" charset="0"/>
              </a:rPr>
              <a:t>UCP</a:t>
            </a: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16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sz="quarter" idx="10"/>
          </p:nvPr>
        </p:nvSpPr>
        <p:spPr>
          <a:xfrm>
            <a:off x="226292" y="1772816"/>
            <a:ext cx="8691418" cy="431254"/>
          </a:xfrm>
        </p:spPr>
        <p:txBody>
          <a:bodyPr/>
          <a:lstStyle/>
          <a:p>
            <a:r>
              <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Service de récupération</a:t>
            </a:r>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re 2"/>
          <p:cNvSpPr>
            <a:spLocks noGrp="1"/>
          </p:cNvSpPr>
          <p:nvPr>
            <p:ph type="title"/>
          </p:nvPr>
        </p:nvSpPr>
        <p:spPr>
          <a:xfrm>
            <a:off x="226291" y="1006624"/>
            <a:ext cx="8691418" cy="838200"/>
          </a:xfrm>
        </p:spPr>
        <p:txBody>
          <a:bodyPr>
            <a:normAutofit/>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Espace qualification</a:t>
            </a:r>
            <a:b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fr-FR" dirty="0" smtClean="0"/>
              <a:t/>
            </a:r>
            <a:br>
              <a:rPr lang="fr-FR" dirty="0" smtClean="0"/>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Utilitaire Chorus Pro</a:t>
            </a:r>
            <a:endPar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6239" r="1011" b="2899"/>
          <a:stretch/>
        </p:blipFill>
        <p:spPr bwMode="auto">
          <a:xfrm>
            <a:off x="486000" y="2027082"/>
            <a:ext cx="8172000" cy="413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891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bwMode="auto">
          <a:xfrm>
            <a:off x="283109" y="1052736"/>
            <a:ext cx="860107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3971"/>
              </a:buClr>
              <a:buFont typeface="Wingdings 3" pitchFamily="18" charset="2"/>
              <a:buChar char="}"/>
              <a:defRPr sz="320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108000" indent="0" algn="ctr">
              <a:spcBef>
                <a:spcPts val="0"/>
              </a:spcBef>
              <a:buNone/>
            </a:pPr>
            <a:r>
              <a:rPr lang="fr-FR" altLang="fr-FR" sz="2000" dirty="0">
                <a:solidFill>
                  <a:srgbClr val="284F92"/>
                </a:solidFill>
                <a:effectLst>
                  <a:outerShdw blurRad="38100" dist="38100" dir="2700000" algn="tl">
                    <a:srgbClr val="000000">
                      <a:alpha val="43137"/>
                    </a:srgbClr>
                  </a:outerShdw>
                </a:effectLst>
              </a:rPr>
              <a:t>Mode EDI : Raccordement au SE DGFIP</a:t>
            </a:r>
          </a:p>
          <a:p>
            <a:pPr marL="108000" indent="0" algn="ctr">
              <a:spcBef>
                <a:spcPts val="0"/>
              </a:spcBef>
              <a:buFont typeface="Wingdings 3" pitchFamily="18" charset="2"/>
              <a:buNone/>
            </a:pPr>
            <a:endParaRPr lang="fr-FR" sz="1000" kern="0" dirty="0" smtClean="0">
              <a:solidFill>
                <a:srgbClr val="00B050"/>
              </a:solidFill>
            </a:endParaRPr>
          </a:p>
          <a:p>
            <a:pPr marL="108000" indent="0" algn="ctr">
              <a:spcBef>
                <a:spcPts val="0"/>
              </a:spcBef>
              <a:buFont typeface="Wingdings 3" pitchFamily="18" charset="2"/>
              <a:buNone/>
            </a:pPr>
            <a:r>
              <a:rPr lang="fr-FR" sz="1800" kern="0" dirty="0" smtClean="0">
                <a:solidFill>
                  <a:srgbClr val="00B050"/>
                </a:solidFill>
              </a:rPr>
              <a:t>Avancement sur les TDT </a:t>
            </a:r>
            <a:endParaRPr lang="fr-FR" sz="1800" kern="0" dirty="0">
              <a:solidFill>
                <a:srgbClr val="00B050"/>
              </a:solidFill>
            </a:endParaRPr>
          </a:p>
        </p:txBody>
      </p:sp>
      <p:sp>
        <p:nvSpPr>
          <p:cNvPr id="5" name="Rectangle 4"/>
          <p:cNvSpPr/>
          <p:nvPr/>
        </p:nvSpPr>
        <p:spPr bwMode="auto">
          <a:xfrm>
            <a:off x="283109" y="1916832"/>
            <a:ext cx="8601075" cy="4134596"/>
          </a:xfrm>
          <a:prstGeom prst="rect">
            <a:avLst/>
          </a:prstGeom>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342900" lvl="1" indent="-342900" eaLnBrk="0" fontAlgn="auto" hangingPunct="0">
              <a:spcBef>
                <a:spcPct val="20000"/>
              </a:spcBef>
              <a:spcAft>
                <a:spcPts val="0"/>
              </a:spcAft>
              <a:buClr>
                <a:srgbClr val="503971"/>
              </a:buClr>
              <a:buFont typeface="Wingdings 3" pitchFamily="18" charset="2"/>
              <a:buChar char="}"/>
              <a:defRPr/>
            </a:pPr>
            <a:r>
              <a:rPr lang="fr-FR" sz="14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Recours </a:t>
            </a:r>
            <a:r>
              <a:rPr lang="fr-FR" sz="1400" kern="0" dirty="0">
                <a:solidFill>
                  <a:srgbClr val="0055A0"/>
                </a:solidFill>
                <a:latin typeface="Verdana" panose="020B0604030504040204" pitchFamily="34" charset="0"/>
                <a:ea typeface="Verdana" panose="020B0604030504040204" pitchFamily="34" charset="0"/>
                <a:cs typeface="Verdana" panose="020B0604030504040204" pitchFamily="34" charset="0"/>
              </a:rPr>
              <a:t>obligatoire à un TDT :</a:t>
            </a:r>
          </a:p>
          <a:p>
            <a:pPr marL="800100" lvl="2"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pour les collectivités, les établissement publics, qui souhaitent se raccorder en EDI</a:t>
            </a:r>
          </a:p>
          <a:p>
            <a:pPr marL="0" lvl="1" eaLnBrk="0" fontAlgn="auto" hangingPunct="0">
              <a:spcBef>
                <a:spcPct val="20000"/>
              </a:spcBef>
              <a:spcAft>
                <a:spcPts val="0"/>
              </a:spcAft>
              <a:buClr>
                <a:srgbClr val="503971"/>
              </a:buClr>
              <a:buSzPct val="80000"/>
              <a:tabLst>
                <a:tab pos="271463" algn="l"/>
              </a:tabLst>
              <a:defRPr/>
            </a:pPr>
            <a:endParaRPr lang="fr-FR" sz="1400" dirty="0">
              <a:solidFill>
                <a:srgbClr val="0055A0"/>
              </a:solidFill>
              <a:latin typeface="Verdana" pitchFamily="34" charset="0"/>
              <a:ea typeface="Verdana" panose="020B0604030504040204" pitchFamily="34" charset="0"/>
              <a:cs typeface="Verdana" panose="020B0604030504040204" pitchFamily="34" charset="0"/>
            </a:endParaRPr>
          </a:p>
          <a:p>
            <a:pPr marL="342900" lvl="1"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Raccordement possible pour validation des échanges de flux :</a:t>
            </a:r>
          </a:p>
          <a:p>
            <a:pPr marL="800100" lvl="2"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Sur le portail de qualification Chorus Pro</a:t>
            </a:r>
          </a:p>
          <a:p>
            <a:pPr marL="800100" lvl="2" indent="-342900" algn="just"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Point de vigilance : les tests sur le portail de qualification Chorus Pro n'emportent pas validation ou qualification du raccordement définitif du TDT avec SEIF</a:t>
            </a:r>
          </a:p>
          <a:p>
            <a:pPr marL="342900" lvl="1" indent="-342900" eaLnBrk="0" fontAlgn="auto" hangingPunct="0">
              <a:spcBef>
                <a:spcPct val="20000"/>
              </a:spcBef>
              <a:spcAft>
                <a:spcPts val="0"/>
              </a:spcAft>
              <a:buClr>
                <a:srgbClr val="503971"/>
              </a:buClr>
              <a:buSzPct val="80000"/>
              <a:buFont typeface="Wingdings 3" pitchFamily="18" charset="2"/>
              <a:buChar char="}"/>
              <a:tabLst>
                <a:tab pos="271463" algn="l"/>
              </a:tabLst>
              <a:defRPr/>
            </a:pPr>
            <a:endParaRPr lang="fr-FR" sz="1400" dirty="0">
              <a:solidFill>
                <a:srgbClr val="0055A0"/>
              </a:solidFill>
              <a:latin typeface="Verdana" pitchFamily="34" charset="0"/>
              <a:ea typeface="Verdana" panose="020B0604030504040204" pitchFamily="34" charset="0"/>
              <a:cs typeface="Verdana" panose="020B0604030504040204" pitchFamily="34" charset="0"/>
            </a:endParaRPr>
          </a:p>
          <a:p>
            <a:pPr marL="342900" lvl="1"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Connexion via SEIF</a:t>
            </a:r>
          </a:p>
          <a:p>
            <a:pPr marL="800100" lvl="2"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Pré requis d'une homologation déjà accordée pour Hélios</a:t>
            </a:r>
          </a:p>
          <a:p>
            <a:pPr marL="800100" lvl="2"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Cahier des charges complété transmis le 01/06/2016</a:t>
            </a:r>
          </a:p>
          <a:p>
            <a:pPr marL="800100" lvl="2"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Publication sur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a:solidFill>
                  <a:srgbClr val="0055A0"/>
                </a:solidFill>
                <a:latin typeface="Verdana" pitchFamily="34" charset="0"/>
                <a:ea typeface="Verdana" panose="020B0604030504040204" pitchFamily="34" charset="0"/>
                <a:cs typeface="Verdana" panose="020B0604030504040204" pitchFamily="34" charset="0"/>
              </a:rPr>
              <a:t>http://www.collectivites-locales.gouv.fr/plates-formes-des-operateurs-transmission-homologuees-pour-systeme-dinformation-helios</a:t>
            </a:r>
          </a:p>
          <a:p>
            <a:pPr marL="342900" lvl="1" indent="-342900" eaLnBrk="0" fontAlgn="auto" hangingPunct="0">
              <a:spcBef>
                <a:spcPct val="20000"/>
              </a:spcBef>
              <a:spcAft>
                <a:spcPts val="0"/>
              </a:spcAft>
              <a:buClr>
                <a:srgbClr val="503971"/>
              </a:buClr>
              <a:buSzPct val="80000"/>
              <a:buFont typeface="Wingdings 3" pitchFamily="18" charset="2"/>
              <a:buChar char="}"/>
              <a:tabLst>
                <a:tab pos="271463" algn="l"/>
              </a:tabLst>
              <a:defRPr/>
            </a:pPr>
            <a:endParaRPr lang="fr-FR" sz="1400" dirty="0">
              <a:solidFill>
                <a:srgbClr val="0055A0"/>
              </a:solidFill>
              <a:latin typeface="Verdana" pitchFamily="34" charset="0"/>
              <a:ea typeface="Verdana" panose="020B0604030504040204" pitchFamily="34" charset="0"/>
              <a:cs typeface="Verdana" panose="020B0604030504040204" pitchFamily="34" charset="0"/>
            </a:endParaRPr>
          </a:p>
          <a:p>
            <a:pPr marL="342900" lvl="1" indent="-342900" eaLnBrk="0" fontAlgn="auto" hangingPunct="0">
              <a:spcBef>
                <a:spcPct val="20000"/>
              </a:spcBef>
              <a:spcAft>
                <a:spcPts val="0"/>
              </a:spcAft>
              <a:buClr>
                <a:srgbClr val="503971"/>
              </a:buClr>
              <a:buSzPct val="80000"/>
              <a:buFont typeface="Wingdings 3" pitchFamily="18" charset="2"/>
              <a:buChar char="}"/>
              <a:tabLst>
                <a:tab pos="271463" algn="l"/>
              </a:tabLst>
              <a:defRPr/>
            </a:pPr>
            <a:r>
              <a:rPr lang="fr-FR" sz="1400" dirty="0">
                <a:solidFill>
                  <a:srgbClr val="0055A0"/>
                </a:solidFill>
                <a:latin typeface="Verdana" pitchFamily="34" charset="0"/>
                <a:ea typeface="Verdana" panose="020B0604030504040204" pitchFamily="34" charset="0"/>
                <a:cs typeface="Verdana" panose="020B0604030504040204" pitchFamily="34" charset="0"/>
              </a:rPr>
              <a:t>Tests à compter de l'ouverture de </a:t>
            </a:r>
            <a:r>
              <a:rPr lang="fr-FR" sz="1400" dirty="0" err="1">
                <a:solidFill>
                  <a:srgbClr val="0055A0"/>
                </a:solidFill>
                <a:latin typeface="Verdana" panose="020B0604030504040204" pitchFamily="34" charset="0"/>
                <a:ea typeface="Verdana" panose="020B0604030504040204" pitchFamily="34" charset="0"/>
                <a:cs typeface="Verdana" panose="020B0604030504040204" pitchFamily="34" charset="0"/>
              </a:rPr>
              <a:t>Seif</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 fin juin</a:t>
            </a: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839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87524" y="1196752"/>
            <a:ext cx="8568952" cy="504056"/>
          </a:xfrm>
        </p:spPr>
        <p:txBody>
          <a:bodyPr>
            <a:normAutofit/>
          </a:bodyPr>
          <a:lstStyle/>
          <a:p>
            <a:pPr>
              <a:defRPr/>
            </a:pPr>
            <a: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Définir votre trajectoire « Chorus Pro »</a:t>
            </a:r>
            <a:endParaRPr lang="fr-FR" altLang="fr-FR" sz="2000" b="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7587" name="ZoneTexte 6"/>
          <p:cNvSpPr txBox="1">
            <a:spLocks noChangeArrowheads="1"/>
          </p:cNvSpPr>
          <p:nvPr/>
        </p:nvSpPr>
        <p:spPr bwMode="auto">
          <a:xfrm>
            <a:off x="256991" y="1772816"/>
            <a:ext cx="864096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503971"/>
              </a:buClr>
              <a:buFont typeface="Wingdings 3" pitchFamily="18" charset="2"/>
              <a:buChar char="}"/>
              <a:defRPr>
                <a:solidFill>
                  <a:schemeClr val="tx1"/>
                </a:solidFill>
                <a:latin typeface="Verdana" pitchFamily="34" charset="0"/>
                <a:ea typeface="ＭＳ Ｐゴシック" pitchFamily="34" charset="-128"/>
              </a:defRPr>
            </a:lvl1pPr>
            <a:lvl2pPr marL="342900" indent="-342900" eaLnBrk="0" hangingPunct="0">
              <a:spcBef>
                <a:spcPct val="20000"/>
              </a:spcBef>
              <a:buClr>
                <a:srgbClr val="503971"/>
              </a:buClr>
              <a:buFont typeface="Wingdings" pitchFamily="2" charset="2"/>
              <a:buChar char="§"/>
              <a:defRPr sz="1600">
                <a:solidFill>
                  <a:schemeClr val="tx1"/>
                </a:solidFill>
                <a:latin typeface="Verdana" pitchFamily="34" charset="0"/>
                <a:ea typeface="ＭＳ Ｐゴシック" pitchFamily="34" charset="-128"/>
              </a:defRPr>
            </a:lvl2pPr>
            <a:lvl3pPr marL="800100" indent="-342900" eaLnBrk="0" hangingPunct="0">
              <a:lnSpc>
                <a:spcPct val="90000"/>
              </a:lnSpc>
              <a:spcBef>
                <a:spcPct val="20000"/>
              </a:spcBef>
              <a:buClr>
                <a:srgbClr val="503971"/>
              </a:buClr>
              <a:buChar char="–"/>
              <a:defRPr sz="1400">
                <a:solidFill>
                  <a:schemeClr val="tx1"/>
                </a:solidFill>
                <a:latin typeface="Verdana" pitchFamily="34" charset="0"/>
                <a:ea typeface="ＭＳ Ｐゴシック"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ＭＳ Ｐゴシック"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9pPr>
          </a:lstStyle>
          <a:p>
            <a:pPr lvl="1" algn="just" eaLnBrk="1" hangingPunct="1">
              <a:buFont typeface="Wingdings 3" pitchFamily="18" charset="2"/>
              <a:buChar char="}"/>
            </a:pPr>
            <a:r>
              <a:rPr lang="fr-FR" altLang="fr-FR" sz="1400" dirty="0" smtClean="0">
                <a:solidFill>
                  <a:srgbClr val="0055A0"/>
                </a:solidFill>
                <a:latin typeface="Verdana"/>
              </a:rPr>
              <a:t>La solution Chorus « Pro » offre une perspective d’efficience avec une cible d’intégration automatique des factures dans le progiciel financier et l’automatisation de certaines tâches de rapprochement (bon de commande, service fait et factures) .</a:t>
            </a:r>
            <a:endParaRPr lang="fr-FR" altLang="fr-FR" sz="1400" dirty="0">
              <a:solidFill>
                <a:srgbClr val="0055A0"/>
              </a:solidFill>
              <a:latin typeface="Verdana"/>
            </a:endParaRPr>
          </a:p>
          <a:p>
            <a:pPr lvl="1" algn="just" eaLnBrk="1" hangingPunct="1">
              <a:buFont typeface="Wingdings 3" pitchFamily="18" charset="2"/>
              <a:buChar char="}"/>
            </a:pPr>
            <a:endParaRPr lang="fr-FR" altLang="fr-FR" sz="1400" dirty="0">
              <a:solidFill>
                <a:srgbClr val="0055A0"/>
              </a:solidFill>
              <a:latin typeface="Verdana"/>
            </a:endParaRPr>
          </a:p>
          <a:p>
            <a:pPr lvl="1" algn="just" eaLnBrk="1" hangingPunct="1">
              <a:buFont typeface="Wingdings 3" pitchFamily="18" charset="2"/>
              <a:buChar char="}"/>
            </a:pPr>
            <a:r>
              <a:rPr lang="fr-FR" altLang="fr-FR" sz="1400" b="1" dirty="0" smtClean="0">
                <a:solidFill>
                  <a:srgbClr val="0055A0"/>
                </a:solidFill>
                <a:latin typeface="Verdana"/>
              </a:rPr>
              <a:t>Chaque entité doit définir sa trajectoire qui peut passer par exemple </a:t>
            </a:r>
          </a:p>
          <a:p>
            <a:pPr marL="0" lvl="1" indent="0" algn="just" eaLnBrk="1" hangingPunct="1">
              <a:buNone/>
            </a:pPr>
            <a:endParaRPr lang="fr-FR" altLang="fr-FR" sz="1400" dirty="0">
              <a:solidFill>
                <a:srgbClr val="0055A0"/>
              </a:solidFill>
              <a:latin typeface="Verdana"/>
            </a:endParaRPr>
          </a:p>
          <a:p>
            <a:pPr lvl="2" algn="just" eaLnBrk="1" hangingPunct="1">
              <a:buFont typeface="Wingdings 3" pitchFamily="18" charset="2"/>
              <a:buChar char="}"/>
            </a:pPr>
            <a:r>
              <a:rPr lang="fr-FR" altLang="fr-FR" b="1" dirty="0" smtClean="0">
                <a:solidFill>
                  <a:srgbClr val="0055A0"/>
                </a:solidFill>
                <a:latin typeface="Verdana"/>
              </a:rPr>
              <a:t>Un accès via le mode portail </a:t>
            </a:r>
            <a:r>
              <a:rPr lang="fr-FR" altLang="fr-FR" dirty="0" smtClean="0">
                <a:solidFill>
                  <a:srgbClr val="0055A0"/>
                </a:solidFill>
                <a:latin typeface="Verdana"/>
              </a:rPr>
              <a:t>avec la récupération unitaire ou groupée des factures</a:t>
            </a:r>
          </a:p>
          <a:p>
            <a:pPr lvl="2" algn="just" eaLnBrk="1" hangingPunct="1">
              <a:buFont typeface="Wingdings 3" pitchFamily="18" charset="2"/>
              <a:buChar char="}"/>
            </a:pPr>
            <a:endParaRPr lang="fr-FR" altLang="fr-FR" dirty="0">
              <a:solidFill>
                <a:srgbClr val="0055A0"/>
              </a:solidFill>
              <a:latin typeface="Verdana"/>
            </a:endParaRPr>
          </a:p>
          <a:p>
            <a:pPr lvl="2" algn="just" eaLnBrk="1" hangingPunct="1">
              <a:buFont typeface="Wingdings 3" pitchFamily="18" charset="2"/>
              <a:buChar char="}"/>
            </a:pPr>
            <a:r>
              <a:rPr lang="fr-FR" altLang="fr-FR" b="1" dirty="0" smtClean="0">
                <a:solidFill>
                  <a:srgbClr val="0055A0"/>
                </a:solidFill>
                <a:latin typeface="Verdana"/>
              </a:rPr>
              <a:t>Un récupération des factures via l’outil UCP (mode service) ou </a:t>
            </a:r>
            <a:r>
              <a:rPr lang="fr-FR" altLang="fr-FR" dirty="0" smtClean="0">
                <a:solidFill>
                  <a:srgbClr val="0055A0"/>
                </a:solidFill>
                <a:latin typeface="Verdana"/>
              </a:rPr>
              <a:t>via un développement spécifique avec mise disposition sur serveur de de fichiers de l’entreprise</a:t>
            </a:r>
          </a:p>
          <a:p>
            <a:pPr lvl="2" algn="just" eaLnBrk="1" hangingPunct="1">
              <a:buFont typeface="Wingdings 3" pitchFamily="18" charset="2"/>
              <a:buChar char="}"/>
            </a:pPr>
            <a:endParaRPr lang="fr-FR" altLang="fr-FR" dirty="0">
              <a:solidFill>
                <a:srgbClr val="0055A0"/>
              </a:solidFill>
              <a:latin typeface="Verdana"/>
            </a:endParaRPr>
          </a:p>
          <a:p>
            <a:pPr lvl="2" algn="just" eaLnBrk="1" hangingPunct="1">
              <a:buFont typeface="Wingdings 3" pitchFamily="18" charset="2"/>
              <a:buChar char="}"/>
            </a:pPr>
            <a:r>
              <a:rPr lang="fr-FR" altLang="fr-FR" b="1" dirty="0" smtClean="0">
                <a:solidFill>
                  <a:srgbClr val="0055A0"/>
                </a:solidFill>
                <a:latin typeface="Verdana"/>
              </a:rPr>
              <a:t>Une récupération des factures en mode EDI </a:t>
            </a:r>
            <a:r>
              <a:rPr lang="fr-FR" altLang="fr-FR" dirty="0" smtClean="0">
                <a:solidFill>
                  <a:srgbClr val="0055A0"/>
                </a:solidFill>
                <a:latin typeface="Verdana"/>
              </a:rPr>
              <a:t>via un tiers de télétransmission </a:t>
            </a:r>
          </a:p>
          <a:p>
            <a:pPr lvl="1" algn="just" eaLnBrk="1" hangingPunct="1">
              <a:buFont typeface="Wingdings 3" pitchFamily="18" charset="2"/>
              <a:buChar char="}"/>
            </a:pPr>
            <a:endParaRPr lang="fr-FR" altLang="fr-FR" sz="1400" dirty="0">
              <a:solidFill>
                <a:srgbClr val="0055A0"/>
              </a:solidFill>
              <a:latin typeface="Verdana"/>
            </a:endParaRPr>
          </a:p>
          <a:p>
            <a:pPr lvl="1" algn="just" eaLnBrk="1" hangingPunct="1">
              <a:buFont typeface="Wingdings 3" pitchFamily="18" charset="2"/>
              <a:buChar char="}"/>
            </a:pPr>
            <a:r>
              <a:rPr lang="fr-FR" altLang="fr-FR" sz="1400" dirty="0">
                <a:solidFill>
                  <a:srgbClr val="0055A0"/>
                </a:solidFill>
                <a:latin typeface="Verdana"/>
              </a:rPr>
              <a:t>p</a:t>
            </a:r>
            <a:r>
              <a:rPr lang="fr-FR" altLang="fr-FR" sz="1400" dirty="0" smtClean="0">
                <a:solidFill>
                  <a:srgbClr val="0055A0"/>
                </a:solidFill>
                <a:latin typeface="Verdana"/>
              </a:rPr>
              <a:t>our arriver in fine à une chaine automatisée de bout en bout permettant l’intégration du flux pivot dans le progiciel financier…</a:t>
            </a:r>
          </a:p>
          <a:p>
            <a:pPr marL="0" lvl="1" indent="0" algn="just" eaLnBrk="1" hangingPunct="1">
              <a:buNone/>
            </a:pPr>
            <a:endParaRPr lang="fr-FR" altLang="fr-FR" sz="1400" dirty="0">
              <a:solidFill>
                <a:srgbClr val="0055A0"/>
              </a:solidFill>
            </a:endParaRPr>
          </a:p>
          <a:p>
            <a:pPr marL="0" lvl="1" indent="0" algn="just" eaLnBrk="1" hangingPunct="1">
              <a:buNone/>
            </a:pPr>
            <a:r>
              <a:rPr lang="fr-FR" altLang="fr-FR" sz="1400" b="1" dirty="0" smtClean="0">
                <a:solidFill>
                  <a:srgbClr val="0055A0"/>
                </a:solidFill>
              </a:rPr>
              <a:t> </a:t>
            </a:r>
            <a:endParaRPr lang="fr-FR" altLang="fr-FR" sz="1400" dirty="0">
              <a:solidFill>
                <a:srgbClr val="0055A0"/>
              </a:solidFill>
            </a:endParaRPr>
          </a:p>
          <a:p>
            <a:pPr lvl="1" algn="just" eaLnBrk="1" hangingPunct="1">
              <a:buFont typeface="Wingdings 3" pitchFamily="18" charset="2"/>
              <a:buChar char="}"/>
            </a:pPr>
            <a:endParaRPr lang="fr-FR" altLang="fr-FR" sz="1400" dirty="0">
              <a:solidFill>
                <a:srgbClr val="0055A0"/>
              </a:solidFill>
              <a:latin typeface="Verdana"/>
            </a:endParaRPr>
          </a:p>
          <a:p>
            <a:pPr lvl="1" algn="just" eaLnBrk="1" hangingPunct="1">
              <a:buFont typeface="Wingdings 3" pitchFamily="18" charset="2"/>
              <a:buChar char="}"/>
            </a:pPr>
            <a:endParaRPr lang="fr-FR" altLang="fr-FR" sz="1400" dirty="0">
              <a:solidFill>
                <a:srgbClr val="0055A0"/>
              </a:solidFill>
              <a:latin typeface="Verdana"/>
            </a:endParaRPr>
          </a:p>
          <a:p>
            <a:pPr lvl="1" algn="just" eaLnBrk="1" hangingPunct="1">
              <a:buFont typeface="Wingdings 3" pitchFamily="18" charset="2"/>
              <a:buChar char="}"/>
            </a:pPr>
            <a:endParaRPr lang="fr-FR" altLang="fr-FR" sz="1400" dirty="0">
              <a:solidFill>
                <a:srgbClr val="0055A0"/>
              </a:solidFill>
              <a:latin typeface="Verdana"/>
            </a:endParaRPr>
          </a:p>
          <a:p>
            <a:pPr lvl="1" algn="just" eaLnBrk="1" hangingPunct="1">
              <a:buFont typeface="Wingdings 3" pitchFamily="18" charset="2"/>
              <a:buChar char="}"/>
            </a:pPr>
            <a:endParaRPr lang="fr-FR" altLang="fr-FR" sz="1400" dirty="0">
              <a:solidFill>
                <a:srgbClr val="0055A0"/>
              </a:solidFill>
              <a:latin typeface="Verdana"/>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44085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576" y="2500312"/>
            <a:ext cx="2457450" cy="1857375"/>
          </a:xfrm>
          <a:prstGeom prst="rect">
            <a:avLst/>
          </a:prstGeom>
        </p:spPr>
      </p:pic>
      <p:sp>
        <p:nvSpPr>
          <p:cNvPr id="2" name="Titre 1"/>
          <p:cNvSpPr>
            <a:spLocks noGrp="1"/>
          </p:cNvSpPr>
          <p:nvPr>
            <p:ph type="title"/>
          </p:nvPr>
        </p:nvSpPr>
        <p:spPr>
          <a:xfrm>
            <a:off x="620704" y="1565936"/>
            <a:ext cx="7871759" cy="838079"/>
          </a:xfrm>
        </p:spPr>
        <p:txBody>
          <a:bodyPr>
            <a:normAutofit/>
          </a:bodyPr>
          <a:lstStyle/>
          <a:p>
            <a:r>
              <a:rPr lang="fr-FR" sz="36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Séance de questions / </a:t>
            </a:r>
            <a:r>
              <a:rPr lang="fr-FR" sz="36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réponses</a:t>
            </a:r>
            <a:endParaRPr lang="fr-FR" sz="36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96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104" y="1268760"/>
            <a:ext cx="7871792" cy="838200"/>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251520" y="2492896"/>
            <a:ext cx="8640960" cy="2447478"/>
          </a:xfrm>
        </p:spPr>
        <p:txBody>
          <a:bodyPr>
            <a:normAutofit/>
          </a:bodyPr>
          <a:lstStyle/>
          <a:p>
            <a:r>
              <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cela va-t-il se passer ? </a:t>
            </a:r>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u="sng" dirty="0" smtClean="0">
                <a:solidFill>
                  <a:schemeClr val="accent6">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Échéance du 1</a:t>
            </a:r>
            <a:r>
              <a:rPr lang="fr-FR" u="sng" baseline="30000" dirty="0" smtClean="0">
                <a:solidFill>
                  <a:schemeClr val="accent6">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er</a:t>
            </a:r>
            <a:r>
              <a:rPr lang="fr-FR" u="sng" dirty="0" smtClean="0">
                <a:solidFill>
                  <a:schemeClr val="accent6">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janvier : comment s’y préparer ? </a:t>
            </a:r>
          </a:p>
          <a:p>
            <a:pPr lvl="1"/>
            <a:endParaRPr lang="fr-FR" sz="18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endParaRPr lang="fr-FR"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697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24" y="1052736"/>
            <a:ext cx="7871792" cy="760742"/>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r>
              <a:rPr lang="fr-FR" dirty="0" smtClean="0">
                <a:latin typeface="Verdana" panose="020B0604030504040204" pitchFamily="34" charset="0"/>
                <a:ea typeface="Verdana" panose="020B0604030504040204" pitchFamily="34" charset="0"/>
                <a:cs typeface="Verdana" panose="020B0604030504040204" pitchFamily="34" charset="0"/>
              </a:rPr>
              <a:t/>
            </a:r>
            <a:br>
              <a:rPr lang="fr-FR" dirty="0" smtClean="0">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Planning</a:t>
            </a:r>
            <a:endPar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2" t="1867"/>
          <a:stretch/>
        </p:blipFill>
        <p:spPr bwMode="auto">
          <a:xfrm>
            <a:off x="846000" y="1916832"/>
            <a:ext cx="7452000" cy="416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010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251520" y="2204864"/>
            <a:ext cx="8640960" cy="1445219"/>
          </a:xfrm>
        </p:spPr>
        <p:txBody>
          <a:bodyPr>
            <a:normAutofit lnSpcReduction="10000"/>
          </a:bodyPr>
          <a:lstStyle/>
          <a:p>
            <a:pPr marL="0" indent="0" algn="just">
              <a:buNone/>
            </a:pP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Une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démarche en 3 étapes est nécessaire :</a:t>
            </a:r>
          </a:p>
          <a:p>
            <a:pPr algn="just">
              <a:buFont typeface="Wingdings" panose="05000000000000000000" pitchFamily="2" charset="2"/>
              <a:buChar char="Ø"/>
            </a:pP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S'informer </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Se préparer</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 identifier les impacts de Chorus Pro sur son organisation ou son SI, réfléchir aux choix de paramétrage de sa fiche structure et se connecter à Chorus Pro pour réaliser ces paramétrages, informer ses fournisseurs et former ses utilisateurs</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Se connecter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s'assurer d'être en mesure de se connecter à Chorus Pro pour recevoir et émettre des factures au 1er janvier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2017</a:t>
            </a:r>
          </a:p>
          <a:p>
            <a:pPr marL="0" indent="0" algn="just">
              <a:buNone/>
            </a:pPr>
            <a:endPar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re 1"/>
          <p:cNvSpPr>
            <a:spLocks noGrp="1"/>
          </p:cNvSpPr>
          <p:nvPr>
            <p:ph type="title"/>
          </p:nvPr>
        </p:nvSpPr>
        <p:spPr>
          <a:xfrm>
            <a:off x="605148" y="1052736"/>
            <a:ext cx="7933704" cy="836712"/>
          </a:xfrm>
        </p:spPr>
        <p:txBody>
          <a:bodyPr>
            <a:normAutofit/>
          </a:bodyPr>
          <a:lstStyle/>
          <a:p>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t>
            </a:r>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 </a:t>
            </a:r>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travaux </a:t>
            </a:r>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préparatoires</a:t>
            </a:r>
            <a:r>
              <a:rPr lang="fr-FR" dirty="0" smtClean="0">
                <a:latin typeface="Verdana" panose="020B0604030504040204" pitchFamily="34" charset="0"/>
                <a:ea typeface="Verdana" panose="020B0604030504040204" pitchFamily="34" charset="0"/>
                <a:cs typeface="Verdana" panose="020B0604030504040204" pitchFamily="34" charset="0"/>
              </a:rPr>
              <a:t/>
            </a:r>
            <a:br>
              <a:rPr lang="fr-FR" dirty="0" smtClean="0">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Démarche en 3 temps</a:t>
            </a:r>
            <a:endParaRPr lang="fr-FR"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4270306374"/>
              </p:ext>
            </p:extLst>
          </p:nvPr>
        </p:nvGraphicFramePr>
        <p:xfrm>
          <a:off x="275692" y="3717032"/>
          <a:ext cx="8592616" cy="1562472"/>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572154"/>
                <a:gridCol w="5020462"/>
              </a:tblGrid>
              <a:tr h="648072">
                <a:tc gridSpan="2">
                  <a:txBody>
                    <a:bodyPr/>
                    <a:lstStyle/>
                    <a:p>
                      <a:pPr marL="0" indent="0">
                        <a:buNone/>
                      </a:pP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Choisir son modèle de déploiement en fonction du mode d'accès à Chorus Pro choisi : </a:t>
                      </a:r>
                    </a:p>
                    <a:p>
                      <a:pPr marL="171450" indent="-171450" algn="just">
                        <a:buFont typeface="Wingdings" panose="05000000000000000000" pitchFamily="2" charset="2"/>
                        <a:buChar char="Ø"/>
                      </a:pP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mode portail</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 pas de raccordement du SI (concerne essentiellement les entités à faible volume de factures, avec une gestion centralisée et peu de gestionnaires)</a:t>
                      </a:r>
                      <a:endPar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FR"/>
                    </a:p>
                  </a:txBody>
                  <a:tcPr/>
                </a:tc>
              </a:tr>
              <a:tr h="370840">
                <a:tc>
                  <a:txBody>
                    <a:bodyPr/>
                    <a:lstStyle/>
                    <a:p>
                      <a:pPr marL="171450" indent="-171450" algn="just">
                        <a:buFont typeface="Wingdings" panose="05000000000000000000" pitchFamily="2" charset="2"/>
                        <a:buChar char="Ø"/>
                      </a:pP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mode EDI ou mode service</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a:t>
                      </a:r>
                      <a:endParaRPr lang="fr-FR" dirty="0"/>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just"/>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Fourniture par l'éditeur d'une mise à jour « clés en main » </a:t>
                      </a:r>
                      <a:endPar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Développements informatiques internes </a:t>
                      </a:r>
                      <a:endPar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dirty="0"/>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5" name="Flèche droite 4"/>
          <p:cNvSpPr/>
          <p:nvPr/>
        </p:nvSpPr>
        <p:spPr bwMode="auto">
          <a:xfrm>
            <a:off x="3219863" y="4437112"/>
            <a:ext cx="586867" cy="218364"/>
          </a:xfrm>
          <a:prstGeom prst="rightArrow">
            <a:avLst/>
          </a:prstGeom>
          <a:solidFill>
            <a:srgbClr val="C4DBDA"/>
          </a:solidFill>
          <a:ln w="38100" cap="flat" cmpd="sng" algn="ctr">
            <a:solidFill>
              <a:srgbClr val="4279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Verdana" pitchFamily="34" charset="0"/>
            </a:endParaRPr>
          </a:p>
        </p:txBody>
      </p:sp>
      <p:sp>
        <p:nvSpPr>
          <p:cNvPr id="4" name="Flèche droite 3"/>
          <p:cNvSpPr/>
          <p:nvPr/>
        </p:nvSpPr>
        <p:spPr bwMode="auto">
          <a:xfrm>
            <a:off x="3225868" y="4797152"/>
            <a:ext cx="586867" cy="218364"/>
          </a:xfrm>
          <a:prstGeom prst="rightArrow">
            <a:avLst/>
          </a:prstGeom>
          <a:solidFill>
            <a:srgbClr val="C4DBDA"/>
          </a:solidFill>
          <a:ln w="38100" cap="flat" cmpd="sng" algn="ctr">
            <a:solidFill>
              <a:srgbClr val="4279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Verdana" pitchFamily="34" charset="0"/>
            </a:endParaRPr>
          </a:p>
        </p:txBody>
      </p:sp>
      <p:pic>
        <p:nvPicPr>
          <p:cNvPr id="10"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734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32" y="1052736"/>
            <a:ext cx="7871792" cy="838200"/>
          </a:xfrm>
        </p:spPr>
        <p:txBody>
          <a:bodyPr/>
          <a:lstStyle/>
          <a:p>
            <a:r>
              <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t>
            </a:r>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 </a:t>
            </a:r>
            <a:r>
              <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travaux préparatoires</a:t>
            </a: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
            </a:r>
            <a:br>
              <a:rPr lang="fr-FR" dirty="0" smtClean="0">
                <a:latin typeface="Verdana" panose="020B0604030504040204" pitchFamily="34" charset="0"/>
                <a:ea typeface="Verdana" panose="020B0604030504040204" pitchFamily="34" charset="0"/>
                <a:cs typeface="Verdana" panose="020B0604030504040204" pitchFamily="34" charset="0"/>
              </a:rPr>
            </a:b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Modèles de déploiement</a:t>
            </a:r>
            <a:endPar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251521" y="1916832"/>
            <a:ext cx="8640959" cy="3815630"/>
          </a:xfrm>
        </p:spPr>
        <p:txBody>
          <a:bodyPr>
            <a:normAutofit lnSpcReduction="10000"/>
          </a:bodyPr>
          <a:lstStyle/>
          <a:p>
            <a:pPr algn="just"/>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Modèle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de déploiement n°1 : sans logiciel ou logiciel non raccordé à Chorus Pro</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se préparer à l'utilisation du mode portail</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recenser et former ses futurs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utilisateurs</a:t>
            </a:r>
          </a:p>
          <a:p>
            <a:pPr marL="457200" lvl="1" indent="0" algn="just">
              <a:buNone/>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Modèle de déploiement n°2 : logiciel avec mise à jour « clés en main » par l'éditeur</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contacter son éditeur pour partager le planning de la montée de version et le périmètre des fonctionnalités prises en compte</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suivre la montée de version réalisée par l'éditeur</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identifier les impacts de Chorus Pro sur l'organisation et les outils</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préparer le changement en interne : informer, mettre en œuvre la nouvelle organisation et les nouveaux processus, former les utilisateurs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concernés</a:t>
            </a:r>
          </a:p>
          <a:p>
            <a:pPr marL="457200" lvl="1" indent="0" algn="just">
              <a:buNone/>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Modèle de déploiement n°3 : développements informatiques internes</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identifier les changements à mettre en œuvre sur l'organisation et les outils</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mettre à niveau le SI : spécifier les changements à mettre en œuvre et réaliser les développements</a:t>
            </a:r>
          </a:p>
          <a:p>
            <a:pPr lvl="1"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qualifier les flux : raccorder les environnements de qualification et réaliser les tests techniques et fonctionnels afin de confirmer le raccordement en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qualification</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613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1052736"/>
            <a:ext cx="8640960" cy="854968"/>
          </a:xfrm>
        </p:spPr>
        <p:txBody>
          <a:bodyPr/>
          <a:lstStyle/>
          <a:p>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r>
              <a:rPr lang="fr-FR" sz="2000" dirty="0">
                <a:latin typeface="Verdana" panose="020B0604030504040204" pitchFamily="34" charset="0"/>
                <a:ea typeface="Verdana" panose="020B0604030504040204" pitchFamily="34" charset="0"/>
                <a:cs typeface="Verdana" panose="020B0604030504040204" pitchFamily="34" charset="0"/>
              </a:rPr>
              <a:t/>
            </a:r>
            <a:br>
              <a:rPr lang="fr-FR" sz="2000" dirty="0">
                <a:latin typeface="Verdana" panose="020B0604030504040204" pitchFamily="34" charset="0"/>
                <a:ea typeface="Verdana" panose="020B0604030504040204" pitchFamily="34" charset="0"/>
                <a:cs typeface="Verdana" panose="020B0604030504040204" pitchFamily="34" charset="0"/>
              </a:rPr>
            </a:b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Des </a:t>
            </a:r>
            <a:r>
              <a:rPr lang="fr-FR" alt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rPr>
              <a:t>gains </a:t>
            </a: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attendus dans le traitement des </a:t>
            </a:r>
            <a:r>
              <a:rPr lang="fr-FR" alt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rPr>
              <a:t>f</a:t>
            </a:r>
            <a:r>
              <a:rPr lang="fr-FR" alt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actures</a:t>
            </a:r>
            <a:endParaRPr lang="fr-FR" altLang="fr-FR" sz="1400" b="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87337" y="1628800"/>
            <a:ext cx="8569325" cy="5054600"/>
          </a:xfrm>
        </p:spPr>
        <p:txBody>
          <a:bodyPr/>
          <a:lstStyle/>
          <a:p>
            <a:pPr>
              <a:buFont typeface="Wingdings" panose="05000000000000000000" pitchFamily="2" charset="2"/>
              <a:buChar char="§"/>
              <a:defRPr/>
            </a:pPr>
            <a:endParaRPr lang="fr-FR" sz="1400" dirty="0" smtClean="0">
              <a:latin typeface="Calibri" panose="020F0502020204030204" pitchFamily="34" charset="0"/>
            </a:endParaRPr>
          </a:p>
          <a:p>
            <a:pPr marL="0" indent="0" algn="just">
              <a:buNone/>
              <a:defRPr/>
            </a:pPr>
            <a:endParaRPr lang="fr-FR" sz="1400" dirty="0">
              <a:latin typeface="Calibri" panose="020F0502020204030204" pitchFamily="34" charset="0"/>
            </a:endParaRPr>
          </a:p>
          <a:p>
            <a:pPr algn="just">
              <a:buFont typeface="Wingdings" panose="05000000000000000000" pitchFamily="2" charset="2"/>
              <a:buChar char="§"/>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a:latin typeface="Calibri" panose="020F0502020204030204" pitchFamily="34" charset="0"/>
            </a:endParaRPr>
          </a:p>
          <a:p>
            <a:pPr marL="0" indent="0" algn="just">
              <a:buNone/>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a:latin typeface="Calibri" panose="020F0502020204030204" pitchFamily="34" charset="0"/>
            </a:endParaRPr>
          </a:p>
          <a:p>
            <a:pPr algn="just">
              <a:buFont typeface="Wingdings" panose="05000000000000000000" pitchFamily="2" charset="2"/>
              <a:buChar char="§"/>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a:latin typeface="Calibri" panose="020F0502020204030204" pitchFamily="34" charset="0"/>
            </a:endParaRPr>
          </a:p>
          <a:p>
            <a:pPr algn="just">
              <a:buFont typeface="Wingdings" panose="05000000000000000000" pitchFamily="2" charset="2"/>
              <a:buChar char="§"/>
              <a:defRPr/>
            </a:pPr>
            <a:endParaRPr lang="fr-FR" sz="1400" dirty="0" smtClean="0">
              <a:latin typeface="Calibri" panose="020F0502020204030204" pitchFamily="34" charset="0"/>
            </a:endParaRPr>
          </a:p>
          <a:p>
            <a:pPr algn="just">
              <a:buFont typeface="Wingdings" panose="05000000000000000000" pitchFamily="2" charset="2"/>
              <a:buChar char="§"/>
              <a:defRPr/>
            </a:pPr>
            <a:endParaRPr lang="fr-FR" sz="1400" dirty="0">
              <a:latin typeface="Calibri" panose="020F0502020204030204" pitchFamily="34" charset="0"/>
            </a:endParaRPr>
          </a:p>
          <a:p>
            <a:pPr marL="361950" indent="0" algn="just">
              <a:buFont typeface="Wingdings 3" pitchFamily="18" charset="2"/>
              <a:buNone/>
              <a:defRPr/>
            </a:pPr>
            <a:endParaRPr lang="fr-FR" sz="1400" dirty="0">
              <a:latin typeface="Calibri" panose="020F0502020204030204" pitchFamily="34" charset="0"/>
            </a:endParaRPr>
          </a:p>
        </p:txBody>
      </p:sp>
      <p:pic>
        <p:nvPicPr>
          <p:cNvPr id="122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9677" t="28596" r="27046" b="10252"/>
          <a:stretch>
            <a:fillRect/>
          </a:stretch>
        </p:blipFill>
        <p:spPr bwMode="auto">
          <a:xfrm>
            <a:off x="4449250" y="1412776"/>
            <a:ext cx="4608512" cy="485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3" y="2348880"/>
            <a:ext cx="4464496" cy="2095958"/>
          </a:xfrm>
          <a:prstGeom prst="rect">
            <a:avLst/>
          </a:prstGeom>
        </p:spPr>
        <p:txBody>
          <a:bodyPr wrap="square">
            <a:spAutoFit/>
          </a:bodyPr>
          <a:lstStyle/>
          <a:p>
            <a:pPr marL="269875" indent="-269875" algn="just">
              <a:lnSpc>
                <a:spcPct val="90000"/>
              </a:lnSpc>
              <a:buFont typeface="Wingdings" panose="05000000000000000000" pitchFamily="2" charset="2"/>
              <a:buChar char="v"/>
              <a:defRPr/>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Coût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de traitement d’une facture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émise :</a:t>
            </a:r>
          </a:p>
          <a:p>
            <a:pPr marL="269875" indent="-269875" algn="just">
              <a:lnSpc>
                <a:spcPct val="90000"/>
              </a:lnSpc>
              <a:buFont typeface="Wingdings" panose="05000000000000000000" pitchFamily="2" charset="2"/>
              <a:buChar char="v"/>
              <a:defRPr/>
            </a:pPr>
            <a:endParaRPr lang="fr-FR" sz="1400" dirty="0" smtClean="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647700" indent="-285750" algn="just">
              <a:lnSpc>
                <a:spcPct val="90000"/>
              </a:lnSpc>
              <a:buFont typeface="Wingdings" panose="05000000000000000000" pitchFamily="2" charset="2"/>
              <a:buChar char="Ø"/>
              <a:defRPr/>
            </a:pPr>
            <a:r>
              <a:rPr lang="fr-FR" sz="1400" dirty="0" smtClean="0">
                <a:solidFill>
                  <a:srgbClr val="8AC94B">
                    <a:lumMod val="75000"/>
                  </a:srgbClr>
                </a:solidFill>
                <a:latin typeface="Verdana" panose="020B0604030504040204" pitchFamily="34" charset="0"/>
                <a:ea typeface="Verdana" panose="020B0604030504040204" pitchFamily="34" charset="0"/>
                <a:cs typeface="Verdana" panose="020B0604030504040204" pitchFamily="34" charset="0"/>
              </a:rPr>
              <a:t>Dématérialisée = </a:t>
            </a:r>
            <a:r>
              <a:rPr lang="fr-FR" sz="1400" dirty="0">
                <a:solidFill>
                  <a:srgbClr val="8AC94B">
                    <a:lumMod val="75000"/>
                  </a:srgbClr>
                </a:solidFill>
                <a:latin typeface="Verdana" panose="020B0604030504040204" pitchFamily="34" charset="0"/>
                <a:ea typeface="Verdana" panose="020B0604030504040204" pitchFamily="34" charset="0"/>
                <a:cs typeface="Verdana" panose="020B0604030504040204" pitchFamily="34" charset="0"/>
              </a:rPr>
              <a:t>5€ </a:t>
            </a:r>
            <a:endParaRPr lang="fr-FR" sz="1400" dirty="0" smtClean="0">
              <a:solidFill>
                <a:srgbClr val="8AC94B">
                  <a:lumMod val="75000"/>
                </a:srgbClr>
              </a:solidFill>
              <a:latin typeface="Verdana" panose="020B0604030504040204" pitchFamily="34" charset="0"/>
              <a:ea typeface="Verdana" panose="020B0604030504040204" pitchFamily="34" charset="0"/>
              <a:cs typeface="Verdana" panose="020B0604030504040204" pitchFamily="34" charset="0"/>
            </a:endParaRPr>
          </a:p>
          <a:p>
            <a:pPr marL="647700" indent="-285750" algn="just">
              <a:lnSpc>
                <a:spcPct val="90000"/>
              </a:lnSpc>
              <a:buFont typeface="Wingdings" panose="05000000000000000000" pitchFamily="2" charset="2"/>
              <a:buChar char="Ø"/>
              <a:defRPr/>
            </a:pPr>
            <a:r>
              <a:rPr lang="fr-FR" sz="1400" dirty="0" smtClean="0">
                <a:solidFill>
                  <a:srgbClr val="FD6203"/>
                </a:solidFill>
                <a:latin typeface="Verdana" panose="020B0604030504040204" pitchFamily="34" charset="0"/>
                <a:ea typeface="Verdana" panose="020B0604030504040204" pitchFamily="34" charset="0"/>
                <a:cs typeface="Verdana" panose="020B0604030504040204" pitchFamily="34" charset="0"/>
              </a:rPr>
              <a:t>Papier = </a:t>
            </a:r>
            <a:r>
              <a:rPr lang="fr-FR" sz="1400" dirty="0">
                <a:solidFill>
                  <a:srgbClr val="FD6203"/>
                </a:solidFill>
                <a:latin typeface="Verdana" panose="020B0604030504040204" pitchFamily="34" charset="0"/>
                <a:ea typeface="Verdana" panose="020B0604030504040204" pitchFamily="34" charset="0"/>
                <a:cs typeface="Verdana" panose="020B0604030504040204" pitchFamily="34" charset="0"/>
              </a:rPr>
              <a:t>8 </a:t>
            </a:r>
            <a:r>
              <a:rPr lang="fr-FR" sz="1400" dirty="0" smtClean="0">
                <a:solidFill>
                  <a:srgbClr val="FD6203"/>
                </a:solidFill>
                <a:latin typeface="Verdana" panose="020B0604030504040204" pitchFamily="34" charset="0"/>
                <a:ea typeface="Verdana" panose="020B0604030504040204" pitchFamily="34" charset="0"/>
                <a:cs typeface="Verdana" panose="020B0604030504040204" pitchFamily="34" charset="0"/>
              </a:rPr>
              <a:t>à </a:t>
            </a:r>
            <a:r>
              <a:rPr lang="fr-FR" sz="1400" dirty="0">
                <a:solidFill>
                  <a:srgbClr val="FD6203"/>
                </a:solidFill>
                <a:latin typeface="Verdana" panose="020B0604030504040204" pitchFamily="34" charset="0"/>
                <a:ea typeface="Verdana" panose="020B0604030504040204" pitchFamily="34" charset="0"/>
                <a:cs typeface="Verdana" panose="020B0604030504040204" pitchFamily="34" charset="0"/>
              </a:rPr>
              <a:t>9,5</a:t>
            </a:r>
            <a:r>
              <a:rPr lang="fr-FR" sz="1400" dirty="0" smtClean="0">
                <a:solidFill>
                  <a:srgbClr val="FD6203"/>
                </a:solidFill>
                <a:latin typeface="Verdana" panose="020B0604030504040204" pitchFamily="34" charset="0"/>
                <a:ea typeface="Verdana" panose="020B0604030504040204" pitchFamily="34" charset="0"/>
                <a:cs typeface="Verdana" panose="020B0604030504040204" pitchFamily="34" charset="0"/>
              </a:rPr>
              <a:t>€</a:t>
            </a:r>
          </a:p>
          <a:p>
            <a:pPr marL="361950" algn="just">
              <a:lnSpc>
                <a:spcPct val="90000"/>
              </a:lnSpc>
              <a:defRPr/>
            </a:pPr>
            <a:endParaRPr lang="fr-FR" sz="14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269875" indent="-269875" algn="just">
              <a:buFont typeface="Wingdings" panose="05000000000000000000" pitchFamily="2" charset="2"/>
              <a:buChar char="v"/>
              <a:defRPr/>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Coût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de traitement d’une facture reçue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algn="just">
              <a:defRPr/>
            </a:pPr>
            <a:endParaRPr lang="fr-FR" sz="14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647700" indent="-285750" algn="just">
              <a:lnSpc>
                <a:spcPct val="90000"/>
              </a:lnSpc>
              <a:buFont typeface="Wingdings" panose="05000000000000000000" pitchFamily="2" charset="2"/>
              <a:buChar char="Ø"/>
              <a:defRPr/>
            </a:pPr>
            <a:r>
              <a:rPr lang="fr-FR" sz="1400" dirty="0">
                <a:solidFill>
                  <a:srgbClr val="8AC94B">
                    <a:lumMod val="75000"/>
                  </a:srgbClr>
                </a:solidFill>
                <a:latin typeface="Verdana" panose="020B0604030504040204" pitchFamily="34" charset="0"/>
                <a:ea typeface="Verdana" panose="020B0604030504040204" pitchFamily="34" charset="0"/>
                <a:cs typeface="Verdana" panose="020B0604030504040204" pitchFamily="34" charset="0"/>
              </a:rPr>
              <a:t>Dématérialisée = 7,5€ </a:t>
            </a:r>
          </a:p>
          <a:p>
            <a:pPr marL="647700" indent="-285750" algn="just">
              <a:lnSpc>
                <a:spcPct val="90000"/>
              </a:lnSpc>
              <a:buFont typeface="Wingdings" panose="05000000000000000000" pitchFamily="2" charset="2"/>
              <a:buChar char="Ø"/>
              <a:defRPr/>
            </a:pPr>
            <a:r>
              <a:rPr lang="fr-FR" sz="1400" dirty="0">
                <a:solidFill>
                  <a:srgbClr val="FD6203"/>
                </a:solidFill>
                <a:latin typeface="Verdana" panose="020B0604030504040204" pitchFamily="34" charset="0"/>
                <a:ea typeface="Verdana" panose="020B0604030504040204" pitchFamily="34" charset="0"/>
                <a:cs typeface="Verdana" panose="020B0604030504040204" pitchFamily="34" charset="0"/>
              </a:rPr>
              <a:t>Papier = 13,8</a:t>
            </a:r>
            <a:r>
              <a:rPr lang="fr-FR" sz="1400" dirty="0" smtClean="0">
                <a:solidFill>
                  <a:srgbClr val="FD6203"/>
                </a:solidFill>
                <a:latin typeface="Verdana" panose="020B0604030504040204" pitchFamily="34" charset="0"/>
                <a:ea typeface="Verdana" panose="020B0604030504040204" pitchFamily="34" charset="0"/>
                <a:cs typeface="Verdana" panose="020B0604030504040204" pitchFamily="34" charset="0"/>
              </a:rPr>
              <a:t>€</a:t>
            </a:r>
            <a:endParaRPr lang="fr-FR" sz="1400" dirty="0">
              <a:solidFill>
                <a:srgbClr val="FD6203"/>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defRPr/>
            </a:pPr>
            <a:endParaRPr lang="fr-FR" sz="1400" dirty="0">
              <a:solidFill>
                <a:srgbClr val="284F92"/>
              </a:solidFill>
              <a:latin typeface="Verdana" panose="020B0604030504040204" pitchFamily="34" charset="0"/>
              <a:ea typeface="Verdana" panose="020B0604030504040204" pitchFamily="34" charset="0"/>
              <a:cs typeface="Verdana" panose="020B0604030504040204" pitchFamily="34" charset="0"/>
            </a:endParaRPr>
          </a:p>
        </p:txBody>
      </p:sp>
      <p:sp>
        <p:nvSpPr>
          <p:cNvPr id="12294" name="Rectangle 1"/>
          <p:cNvSpPr>
            <a:spLocks noChangeArrowheads="1"/>
          </p:cNvSpPr>
          <p:nvPr/>
        </p:nvSpPr>
        <p:spPr bwMode="auto">
          <a:xfrm>
            <a:off x="179513" y="4581128"/>
            <a:ext cx="43924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503971"/>
              </a:buClr>
              <a:buFont typeface="Wingdings 3" pitchFamily="18" charset="2"/>
              <a:buChar char="}"/>
              <a:defRPr sz="3200">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buChar cha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marL="0" indent="0" algn="just" eaLnBrk="1" hangingPunct="1">
              <a:spcBef>
                <a:spcPct val="0"/>
              </a:spcBef>
              <a:buClrTx/>
              <a:buFont typeface="Wingdings 3" pitchFamily="18" charset="2"/>
              <a:buNone/>
            </a:pPr>
            <a:r>
              <a:rPr lang="fr-FR" altLang="fr-FR" sz="1400" dirty="0">
                <a:solidFill>
                  <a:srgbClr val="0055A0"/>
                </a:solidFill>
                <a:ea typeface="Verdana" panose="020B0604030504040204" pitchFamily="34" charset="0"/>
                <a:cs typeface="Verdana" panose="020B0604030504040204" pitchFamily="34" charset="0"/>
              </a:rPr>
              <a:t>L’ordre de grandeur de ces estimations </a:t>
            </a:r>
            <a:r>
              <a:rPr lang="fr-FR" altLang="fr-FR" sz="1400" dirty="0" smtClean="0">
                <a:solidFill>
                  <a:srgbClr val="0055A0"/>
                </a:solidFill>
                <a:ea typeface="Verdana" panose="020B0604030504040204" pitchFamily="34" charset="0"/>
                <a:cs typeface="Verdana" panose="020B0604030504040204" pitchFamily="34" charset="0"/>
              </a:rPr>
              <a:t>est</a:t>
            </a:r>
          </a:p>
          <a:p>
            <a:pPr marL="0" indent="0" algn="just" eaLnBrk="1" hangingPunct="1">
              <a:spcBef>
                <a:spcPct val="0"/>
              </a:spcBef>
              <a:buClrTx/>
              <a:buFont typeface="Wingdings 3" pitchFamily="18" charset="2"/>
              <a:buNone/>
            </a:pPr>
            <a:r>
              <a:rPr lang="fr-FR" altLang="fr-FR" sz="1400" dirty="0" smtClean="0">
                <a:solidFill>
                  <a:srgbClr val="0055A0"/>
                </a:solidFill>
                <a:ea typeface="Verdana" panose="020B0604030504040204" pitchFamily="34" charset="0"/>
                <a:cs typeface="Verdana" panose="020B0604030504040204" pitchFamily="34" charset="0"/>
              </a:rPr>
              <a:t>en </a:t>
            </a:r>
            <a:r>
              <a:rPr lang="fr-FR" altLang="fr-FR" sz="1400" dirty="0">
                <a:solidFill>
                  <a:srgbClr val="0055A0"/>
                </a:solidFill>
                <a:ea typeface="Verdana" panose="020B0604030504040204" pitchFamily="34" charset="0"/>
                <a:cs typeface="Verdana" panose="020B0604030504040204" pitchFamily="34" charset="0"/>
              </a:rPr>
              <a:t>adéquation avec </a:t>
            </a:r>
            <a:r>
              <a:rPr lang="fr-FR" altLang="fr-FR" sz="1400" dirty="0" smtClean="0">
                <a:solidFill>
                  <a:srgbClr val="0055A0"/>
                </a:solidFill>
                <a:ea typeface="Verdana" panose="020B0604030504040204" pitchFamily="34" charset="0"/>
                <a:cs typeface="Verdana" panose="020B0604030504040204" pitchFamily="34" charset="0"/>
              </a:rPr>
              <a:t>les estimations</a:t>
            </a:r>
          </a:p>
          <a:p>
            <a:pPr marL="0" indent="0" algn="just" eaLnBrk="1" hangingPunct="1">
              <a:spcBef>
                <a:spcPct val="0"/>
              </a:spcBef>
              <a:buClrTx/>
              <a:buFont typeface="Wingdings 3" pitchFamily="18" charset="2"/>
              <a:buNone/>
            </a:pPr>
            <a:r>
              <a:rPr lang="fr-FR" altLang="fr-FR" sz="1400" dirty="0" smtClean="0">
                <a:solidFill>
                  <a:srgbClr val="0055A0"/>
                </a:solidFill>
                <a:ea typeface="Verdana" panose="020B0604030504040204" pitchFamily="34" charset="0"/>
                <a:cs typeface="Verdana" panose="020B0604030504040204" pitchFamily="34" charset="0"/>
              </a:rPr>
              <a:t>de </a:t>
            </a:r>
            <a:r>
              <a:rPr lang="fr-FR" altLang="fr-FR" sz="1400" dirty="0">
                <a:solidFill>
                  <a:srgbClr val="0055A0"/>
                </a:solidFill>
                <a:ea typeface="Verdana" panose="020B0604030504040204" pitchFamily="34" charset="0"/>
                <a:cs typeface="Verdana" panose="020B0604030504040204" pitchFamily="34" charset="0"/>
              </a:rPr>
              <a:t>la </a:t>
            </a:r>
            <a:r>
              <a:rPr lang="fr-FR" altLang="fr-FR" sz="1400" dirty="0" smtClean="0">
                <a:solidFill>
                  <a:srgbClr val="0055A0"/>
                </a:solidFill>
                <a:ea typeface="Verdana" panose="020B0604030504040204" pitchFamily="34" charset="0"/>
                <a:cs typeface="Verdana" panose="020B0604030504040204" pitchFamily="34" charset="0"/>
              </a:rPr>
              <a:t>DGE, du </a:t>
            </a:r>
            <a:r>
              <a:rPr lang="fr-FR" altLang="fr-FR" sz="1400" dirty="0">
                <a:solidFill>
                  <a:srgbClr val="0055A0"/>
                </a:solidFill>
                <a:ea typeface="Verdana" panose="020B0604030504040204" pitchFamily="34" charset="0"/>
                <a:cs typeface="Verdana" panose="020B0604030504040204" pitchFamily="34" charset="0"/>
              </a:rPr>
              <a:t>MEDEF et </a:t>
            </a:r>
            <a:r>
              <a:rPr lang="fr-FR" altLang="fr-FR" sz="1400" dirty="0" smtClean="0">
                <a:solidFill>
                  <a:srgbClr val="0055A0"/>
                </a:solidFill>
                <a:ea typeface="Verdana" panose="020B0604030504040204" pitchFamily="34" charset="0"/>
                <a:cs typeface="Verdana" panose="020B0604030504040204" pitchFamily="34" charset="0"/>
              </a:rPr>
              <a:t>du </a:t>
            </a:r>
            <a:r>
              <a:rPr lang="fr-FR" altLang="fr-FR" sz="1400" dirty="0" err="1" smtClean="0">
                <a:solidFill>
                  <a:srgbClr val="0055A0"/>
                </a:solidFill>
                <a:ea typeface="Verdana" panose="020B0604030504040204" pitchFamily="34" charset="0"/>
                <a:cs typeface="Verdana" panose="020B0604030504040204" pitchFamily="34" charset="0"/>
              </a:rPr>
              <a:t>Syntec</a:t>
            </a:r>
            <a:r>
              <a:rPr lang="fr-FR" altLang="fr-FR" sz="1400" dirty="0" smtClean="0">
                <a:solidFill>
                  <a:srgbClr val="0055A0"/>
                </a:solidFill>
                <a:ea typeface="Verdana" panose="020B0604030504040204" pitchFamily="34" charset="0"/>
                <a:cs typeface="Verdana" panose="020B0604030504040204" pitchFamily="34" charset="0"/>
              </a:rPr>
              <a:t>  Numérique</a:t>
            </a:r>
            <a:endParaRPr lang="fr-FR" altLang="fr-FR" sz="1400" dirty="0">
              <a:solidFill>
                <a:srgbClr val="0055A0"/>
              </a:solidFill>
              <a:ea typeface="Verdana" panose="020B0604030504040204" pitchFamily="34" charset="0"/>
              <a:cs typeface="Verdana" panose="020B0604030504040204" pitchFamily="34" charset="0"/>
            </a:endParaRPr>
          </a:p>
        </p:txBody>
      </p:sp>
      <p:pic>
        <p:nvPicPr>
          <p:cNvPr id="7"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37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3"/>
          <p:cNvSpPr>
            <a:spLocks noGrp="1"/>
          </p:cNvSpPr>
          <p:nvPr>
            <p:ph type="title"/>
          </p:nvPr>
        </p:nvSpPr>
        <p:spPr>
          <a:xfrm>
            <a:off x="612774" y="980728"/>
            <a:ext cx="7934325" cy="936104"/>
          </a:xfrm>
        </p:spPr>
        <p:txBody>
          <a:bodyPr>
            <a:noAutofit/>
          </a:bodyPr>
          <a:lstStyle/>
          <a:p>
            <a: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Préparation de la généralisation</a:t>
            </a:r>
            <a:br>
              <a:rPr lang="fr-FR" alt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altLang="fr-FR" sz="1000" dirty="0">
                <a:latin typeface="Verdana" panose="020B0604030504040204" pitchFamily="34" charset="0"/>
                <a:ea typeface="Verdana" panose="020B0604030504040204" pitchFamily="34" charset="0"/>
                <a:cs typeface="Verdana" panose="020B0604030504040204" pitchFamily="34" charset="0"/>
              </a:rPr>
              <a:t/>
            </a:r>
            <a:br>
              <a:rPr lang="fr-FR" altLang="fr-FR" sz="1000" dirty="0">
                <a:latin typeface="Verdana" panose="020B0604030504040204" pitchFamily="34" charset="0"/>
                <a:ea typeface="Verdana" panose="020B0604030504040204" pitchFamily="34" charset="0"/>
                <a:cs typeface="Verdana" panose="020B0604030504040204" pitchFamily="34" charset="0"/>
              </a:rPr>
            </a:br>
            <a:r>
              <a:rPr lang="fr-FR" altLang="fr-FR" sz="1800" dirty="0">
                <a:solidFill>
                  <a:srgbClr val="00B050"/>
                </a:solidFill>
                <a:latin typeface="Verdana" panose="020B0604030504040204" pitchFamily="34" charset="0"/>
                <a:ea typeface="Verdana" panose="020B0604030504040204" pitchFamily="34" charset="0"/>
                <a:cs typeface="Verdana" panose="020B0604030504040204" pitchFamily="34" charset="0"/>
              </a:rPr>
              <a:t>Communauté Chorus Pro (CCP</a:t>
            </a:r>
            <a:r>
              <a:rPr lang="fr-FR" altLang="fr-FR" sz="1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t>
            </a:r>
          </a:p>
        </p:txBody>
      </p:sp>
      <p:sp>
        <p:nvSpPr>
          <p:cNvPr id="12" name="Rectangle 11"/>
          <p:cNvSpPr/>
          <p:nvPr/>
        </p:nvSpPr>
        <p:spPr>
          <a:xfrm>
            <a:off x="250031" y="2852936"/>
            <a:ext cx="7257257" cy="3367076"/>
          </a:xfrm>
          <a:prstGeom prst="rect">
            <a:avLst/>
          </a:prstGeom>
        </p:spPr>
        <p:txBody>
          <a:bodyPr wrap="square">
            <a:spAutoFit/>
          </a:bodyPr>
          <a:lstStyle/>
          <a:p>
            <a:pPr marL="342900" lvl="1" indent="-342900" algn="just" eaLnBrk="0" fontAlgn="auto" hangingPunct="0">
              <a:spcBef>
                <a:spcPct val="20000"/>
              </a:spcBef>
              <a:spcAft>
                <a:spcPts val="0"/>
              </a:spcAft>
              <a:buClr>
                <a:srgbClr val="503971"/>
              </a:buClr>
              <a:buFont typeface="Wingdings 3" pitchFamily="18" charset="2"/>
              <a:buChar char="}"/>
              <a:defRP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Ouverture d’un groupe dédié pour les fournisseurs. </a:t>
            </a:r>
          </a:p>
          <a:p>
            <a:pPr indent="-457200" algn="just" eaLnBrk="0" fontAlgn="auto" hangingPunct="0">
              <a:spcBef>
                <a:spcPct val="20000"/>
              </a:spcBef>
              <a:spcAft>
                <a:spcPts val="0"/>
              </a:spcAft>
              <a:buClr>
                <a:srgbClr val="503971"/>
              </a:buClr>
              <a:buFont typeface="Wingdings 3" pitchFamily="18" charset="2"/>
              <a:buChar char="}"/>
              <a:defRPr/>
            </a:pPr>
            <a:endPar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eaLnBrk="0" fontAlgn="auto" hangingPunct="0">
              <a:spcBef>
                <a:spcPct val="20000"/>
              </a:spcBef>
              <a:spcAft>
                <a:spcPts val="0"/>
              </a:spcAft>
              <a:buClr>
                <a:srgbClr val="503971"/>
              </a:buClr>
              <a:buFont typeface="Wingdings 3" pitchFamily="18" charset="2"/>
              <a:buChar char="}"/>
              <a:defRP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Dans un premier temps quelques fournisseurs pilotes puis dans un deuxième temps (30/06) tous les fournisseurs en cours de raccordement ou ciblés par l’obligation de 2017 (GE).</a:t>
            </a:r>
          </a:p>
          <a:p>
            <a:pPr marL="342900" lvl="1" indent="-342900" algn="just" eaLnBrk="0" fontAlgn="auto" hangingPunct="0">
              <a:spcBef>
                <a:spcPct val="20000"/>
              </a:spcBef>
              <a:spcAft>
                <a:spcPts val="0"/>
              </a:spcAft>
              <a:buClr>
                <a:srgbClr val="503971"/>
              </a:buClr>
              <a:buFont typeface="Wingdings 3" pitchFamily="18" charset="2"/>
              <a:buChar char="}"/>
              <a:defRPr/>
            </a:pPr>
            <a:endPar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eaLnBrk="0" fontAlgn="auto" hangingPunct="0">
              <a:spcBef>
                <a:spcPct val="20000"/>
              </a:spcBef>
              <a:spcAft>
                <a:spcPts val="0"/>
              </a:spcAft>
              <a:buClr>
                <a:srgbClr val="503971"/>
              </a:buClr>
              <a:buFont typeface="Wingdings 3" pitchFamily="18" charset="2"/>
              <a:buChar char="}"/>
              <a:defRP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A noter : l’annuaire des destinataires de factures dans Chorus Pro a été livré dans Communauté Chorus Pro</a:t>
            </a:r>
          </a:p>
          <a:p>
            <a:pPr marL="342900" lvl="1" indent="-342900" algn="just" eaLnBrk="0" fontAlgn="auto" hangingPunct="0">
              <a:spcBef>
                <a:spcPct val="20000"/>
              </a:spcBef>
              <a:spcAft>
                <a:spcPts val="0"/>
              </a:spcAft>
              <a:buClr>
                <a:srgbClr val="503971"/>
              </a:buClr>
              <a:buFont typeface="Wingdings 3" pitchFamily="18" charset="2"/>
              <a:buChar char="}"/>
              <a:defRPr/>
            </a:pPr>
            <a:endPar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eaLnBrk="0" fontAlgn="auto" hangingPunct="0">
              <a:spcBef>
                <a:spcPct val="20000"/>
              </a:spcBef>
              <a:spcAft>
                <a:spcPts val="0"/>
              </a:spcAft>
              <a:buClr>
                <a:srgbClr val="503971"/>
              </a:buClr>
              <a:buFont typeface="Wingdings 3" pitchFamily="18" charset="2"/>
              <a:buChar char="}"/>
              <a:defRPr/>
            </a:pP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Vous pouvez depuis le 30 mai vous connectez à </a:t>
            </a:r>
            <a:r>
              <a:rPr lang="fr-FR" sz="1400" b="1" kern="0" dirty="0">
                <a:solidFill>
                  <a:srgbClr val="284F92"/>
                </a:solidFill>
                <a:latin typeface="Verdana" panose="020B0604030504040204" pitchFamily="34" charset="0"/>
                <a:ea typeface="Verdana" panose="020B0604030504040204" pitchFamily="34" charset="0"/>
                <a:cs typeface="Verdana" panose="020B0604030504040204" pitchFamily="34" charset="0"/>
              </a:rPr>
              <a:t>l'espace collaboratif de la Communauté Chorus Pro depuis votre smartphone</a:t>
            </a:r>
            <a:r>
              <a:rPr lang="fr-FR" sz="1400" kern="0" dirty="0">
                <a:solidFill>
                  <a:srgbClr val="284F92"/>
                </a:solidFill>
                <a:latin typeface="Verdana" panose="020B0604030504040204" pitchFamily="34" charset="0"/>
                <a:ea typeface="Verdana" panose="020B0604030504040204" pitchFamily="34" charset="0"/>
                <a:cs typeface="Verdana" panose="020B0604030504040204" pitchFamily="34" charset="0"/>
              </a:rPr>
              <a:t>. Il vous suffit de saisir l'adresse de la communauté https://communaute-chorus-pro.finances.gouv.fr, vous serez automatiquement redirigé vers sa version mobile.</a:t>
            </a:r>
          </a:p>
        </p:txBody>
      </p:sp>
      <p:pic>
        <p:nvPicPr>
          <p:cNvPr id="235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7488" y="3140968"/>
            <a:ext cx="1397000" cy="237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9937" y="1916832"/>
            <a:ext cx="4564063" cy="88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8fd19b5-35c3-45ce-9ada-b95bd2310017" descr="50FDA67E-4F3A-4E1E-8222-B9B2FCAC4D6F@loc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439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3"/>
          <p:cNvSpPr txBox="1">
            <a:spLocks/>
          </p:cNvSpPr>
          <p:nvPr/>
        </p:nvSpPr>
        <p:spPr bwMode="auto">
          <a:xfrm>
            <a:off x="609841" y="1063369"/>
            <a:ext cx="792108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3971"/>
              </a:buClr>
              <a:buFont typeface="Wingdings 3" pitchFamily="18" charset="2"/>
              <a:buChar char="}"/>
              <a:defRPr sz="320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108000" indent="0" algn="ctr">
              <a:buNone/>
            </a:pPr>
            <a:r>
              <a:rPr lang="fr-FR" altLang="fr-FR" sz="2000" b="1" dirty="0">
                <a:solidFill>
                  <a:srgbClr val="0055A0"/>
                </a:solidFill>
                <a:effectLst>
                  <a:outerShdw blurRad="38100" dist="38100" dir="2700000" algn="tl">
                    <a:srgbClr val="000000">
                      <a:alpha val="43137"/>
                    </a:srgbClr>
                  </a:outerShdw>
                </a:effectLst>
              </a:rPr>
              <a:t>Préparation de la </a:t>
            </a:r>
            <a:r>
              <a:rPr lang="fr-FR" altLang="fr-FR" sz="2000" b="1" dirty="0">
                <a:solidFill>
                  <a:srgbClr val="0055A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généralisation</a:t>
            </a:r>
          </a:p>
          <a:p>
            <a:pPr marL="108000" indent="0" algn="ctr">
              <a:buFont typeface="Wingdings 3" pitchFamily="18" charset="2"/>
              <a:buNone/>
            </a:pPr>
            <a:r>
              <a:rPr lang="fr-FR" sz="1800" kern="0" dirty="0" smtClean="0">
                <a:solidFill>
                  <a:srgbClr val="00B050"/>
                </a:solidFill>
              </a:rPr>
              <a:t>Documents en ligne sur CCP Fournisseurs</a:t>
            </a:r>
            <a:endParaRPr lang="fr-FR" sz="1800" kern="0" dirty="0">
              <a:solidFill>
                <a:srgbClr val="00B05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4" t="1880" r="1225"/>
          <a:stretch/>
        </p:blipFill>
        <p:spPr bwMode="auto">
          <a:xfrm>
            <a:off x="790381" y="1773149"/>
            <a:ext cx="7560000" cy="450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777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bwMode="auto">
          <a:xfrm>
            <a:off x="6953139" y="5567537"/>
            <a:ext cx="360040" cy="288032"/>
          </a:xfrm>
          <a:prstGeom prst="line">
            <a:avLst/>
          </a:prstGeom>
          <a:solidFill>
            <a:srgbClr val="C4DBDA"/>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flipV="1">
            <a:off x="2627784" y="5748561"/>
            <a:ext cx="682120" cy="324036"/>
          </a:xfrm>
          <a:prstGeom prst="line">
            <a:avLst/>
          </a:prstGeom>
          <a:solidFill>
            <a:srgbClr val="C4DBDA"/>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ZoneTexte 19"/>
          <p:cNvSpPr txBox="1"/>
          <p:nvPr/>
        </p:nvSpPr>
        <p:spPr>
          <a:xfrm>
            <a:off x="251520" y="6525344"/>
            <a:ext cx="9112871" cy="246221"/>
          </a:xfrm>
          <a:prstGeom prst="rect">
            <a:avLst/>
          </a:prstGeom>
          <a:noFill/>
        </p:spPr>
        <p:txBody>
          <a:bodyPr wrap="square" rtlCol="0">
            <a:spAutoFit/>
          </a:bodyPr>
          <a:lstStyle/>
          <a:p>
            <a:r>
              <a:rPr lang="fr-FR" sz="1000" b="1" dirty="0" smtClean="0">
                <a:solidFill>
                  <a:srgbClr val="284F92"/>
                </a:solidFill>
              </a:rPr>
              <a:t>En gras : documents dès à présent disponibles. Les autres documents seront livrés progressivement. </a:t>
            </a:r>
            <a:endParaRPr lang="fr-FR" sz="1000" b="1" dirty="0">
              <a:solidFill>
                <a:srgbClr val="284F92"/>
              </a:solidFill>
            </a:endParaRPr>
          </a:p>
        </p:txBody>
      </p:sp>
      <p:sp>
        <p:nvSpPr>
          <p:cNvPr id="22" name="Espace réservé du texte 3"/>
          <p:cNvSpPr txBox="1">
            <a:spLocks/>
          </p:cNvSpPr>
          <p:nvPr/>
        </p:nvSpPr>
        <p:spPr bwMode="auto">
          <a:xfrm>
            <a:off x="246241" y="980728"/>
            <a:ext cx="864484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3971"/>
              </a:buClr>
              <a:buFont typeface="Wingdings 3" pitchFamily="18" charset="2"/>
              <a:buChar char="}"/>
              <a:defRPr sz="3200">
                <a:solidFill>
                  <a:schemeClr val="tx1"/>
                </a:solidFill>
                <a:latin typeface="Verdana" pitchFamily="34" charset="0"/>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03971"/>
              </a:buClr>
              <a:buFont typeface="Wingdings" pitchFamily="2" charset="2"/>
              <a:buChar char="§"/>
              <a:defRPr sz="1600">
                <a:solidFill>
                  <a:schemeClr val="tx1"/>
                </a:solidFill>
                <a:latin typeface="Verdana" pitchFamily="34" charset="0"/>
                <a:ea typeface="MS PGothic" pitchFamily="34" charset="-128"/>
                <a:cs typeface="ＭＳ Ｐゴシック"/>
              </a:defRPr>
            </a:lvl2pPr>
            <a:lvl3pPr marL="1143000" indent="-228600" algn="l" rtl="0" eaLnBrk="0" fontAlgn="base" hangingPunct="0">
              <a:lnSpc>
                <a:spcPct val="90000"/>
              </a:lnSpc>
              <a:spcBef>
                <a:spcPct val="20000"/>
              </a:spcBef>
              <a:spcAft>
                <a:spcPct val="0"/>
              </a:spcAft>
              <a:buClr>
                <a:srgbClr val="503971"/>
              </a:buClr>
              <a:buChar char="–"/>
              <a:defRPr sz="1400">
                <a:solidFill>
                  <a:schemeClr val="tx1"/>
                </a:solidFill>
                <a:latin typeface="Verdana" pitchFamily="34" charset="0"/>
                <a:ea typeface="MS PGothic" pitchFamily="34" charset="-128"/>
                <a:cs typeface="ＭＳ Ｐゴシック"/>
              </a:defRPr>
            </a:lvl3pPr>
            <a:lvl4pPr marL="1600200" indent="-228600" algn="l" rtl="0" eaLnBrk="0" fontAlgn="base" hangingPunct="0">
              <a:spcBef>
                <a:spcPct val="20000"/>
              </a:spcBef>
              <a:spcAft>
                <a:spcPct val="0"/>
              </a:spcAft>
              <a:buClr>
                <a:srgbClr val="503971"/>
              </a:buClr>
              <a:buChar char="–"/>
              <a:defRPr sz="1400">
                <a:solidFill>
                  <a:srgbClr val="404040"/>
                </a:solidFill>
                <a:latin typeface="+mn-lt"/>
                <a:ea typeface="MS PGothic" pitchFamily="34" charset="-128"/>
                <a:cs typeface="ＭＳ Ｐゴシック"/>
              </a:defRPr>
            </a:lvl4pPr>
            <a:lvl5pPr marL="2057400" indent="-228600" algn="l" rtl="0" eaLnBrk="0" fontAlgn="base" hangingPunct="0">
              <a:spcBef>
                <a:spcPct val="20000"/>
              </a:spcBef>
              <a:spcAft>
                <a:spcPct val="0"/>
              </a:spcAft>
              <a:buClr>
                <a:srgbClr val="503971"/>
              </a:buClr>
              <a:buChar char="»"/>
              <a:defRPr sz="1300">
                <a:solidFill>
                  <a:srgbClr val="404040"/>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108000" indent="0" algn="ctr">
              <a:buFont typeface="Wingdings 3" pitchFamily="18" charset="2"/>
              <a:buNone/>
            </a:pPr>
            <a:r>
              <a:rPr lang="fr-FR" sz="2000" kern="0" dirty="0" smtClean="0">
                <a:solidFill>
                  <a:srgbClr val="0055A0"/>
                </a:solidFill>
                <a:effectLst>
                  <a:outerShdw blurRad="38100" dist="38100" dir="2700000" algn="tl">
                    <a:srgbClr val="000000">
                      <a:alpha val="43137"/>
                    </a:srgbClr>
                  </a:outerShdw>
                </a:effectLst>
              </a:rPr>
              <a:t>Préparation de la généralisation</a:t>
            </a:r>
          </a:p>
          <a:p>
            <a:pPr marL="108000" indent="0" algn="ctr">
              <a:buFont typeface="Wingdings 3" pitchFamily="18" charset="2"/>
              <a:buNone/>
            </a:pPr>
            <a:r>
              <a:rPr lang="fr-FR" sz="1800" kern="0" dirty="0" smtClean="0">
                <a:solidFill>
                  <a:srgbClr val="00B050"/>
                </a:solidFill>
              </a:rPr>
              <a:t>Documents en ligne sur CCP Structures publiques </a:t>
            </a:r>
            <a:endParaRPr lang="fr-FR" sz="1800" kern="0" dirty="0">
              <a:solidFill>
                <a:srgbClr val="00B050"/>
              </a:solidFill>
            </a:endParaRPr>
          </a:p>
        </p:txBody>
      </p:sp>
      <p:sp>
        <p:nvSpPr>
          <p:cNvPr id="25" name="Rectangle 24"/>
          <p:cNvSpPr/>
          <p:nvPr/>
        </p:nvSpPr>
        <p:spPr>
          <a:xfrm>
            <a:off x="251520" y="1611878"/>
            <a:ext cx="7552067" cy="307777"/>
          </a:xfrm>
          <a:prstGeom prst="rect">
            <a:avLst/>
          </a:prstGeom>
        </p:spPr>
        <p:txBody>
          <a:bodyPr wrap="none">
            <a:spAutoFit/>
          </a:bodyPr>
          <a:lstStyle/>
          <a:p>
            <a:pPr marL="342900" marR="0" lvl="0" indent="-342900" defTabSz="914400" eaLnBrk="0" fontAlgn="auto" latinLnBrk="0" hangingPunct="0">
              <a:lnSpc>
                <a:spcPct val="100000"/>
              </a:lnSpc>
              <a:spcBef>
                <a:spcPct val="20000"/>
              </a:spcBef>
              <a:spcAft>
                <a:spcPts val="0"/>
              </a:spcAft>
              <a:buClr>
                <a:srgbClr val="503971"/>
              </a:buClr>
              <a:buSzTx/>
              <a:buFont typeface="Wingdings 3" pitchFamily="18" charset="2"/>
              <a:buChar char="}"/>
              <a:tabLst/>
              <a:defRPr/>
            </a:pPr>
            <a:r>
              <a:rPr kumimoji="0" lang="fr-FR" sz="1400" b="0" i="0" u="none" strike="noStrike" kern="0" cap="none" spc="0" normalizeH="0" baseline="0" noProof="0" dirty="0" smtClean="0">
                <a:ln>
                  <a:noFill/>
                </a:ln>
                <a:solidFill>
                  <a:srgbClr val="284F92"/>
                </a:solidFill>
                <a:effectLst/>
                <a:uLnTx/>
                <a:uFillTx/>
              </a:rPr>
              <a:t>Mise à disposition d’une banque documentaire pour les structures publiques </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7"/>
          <a:stretch/>
        </p:blipFill>
        <p:spPr bwMode="auto">
          <a:xfrm>
            <a:off x="810000" y="1911994"/>
            <a:ext cx="7524000" cy="428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038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052736"/>
            <a:ext cx="8640960" cy="1008112"/>
          </a:xfrm>
        </p:spPr>
        <p:txBody>
          <a:bodyPr>
            <a:normAutofit/>
          </a:bodyPr>
          <a:lstStyle/>
          <a:p>
            <a:pPr marL="342900" lvl="0" indent="-342900">
              <a:spcBef>
                <a:spcPts val="0"/>
              </a:spcBef>
            </a:pPr>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b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600" dirty="0" smtClean="0">
                <a:latin typeface="Verdana" panose="020B0604030504040204" pitchFamily="34" charset="0"/>
                <a:ea typeface="Verdana" panose="020B0604030504040204" pitchFamily="34" charset="0"/>
                <a:cs typeface="Verdana" panose="020B0604030504040204" pitchFamily="34" charset="0"/>
              </a:rPr>
              <a:t/>
            </a:r>
            <a:br>
              <a:rPr lang="fr-FR" sz="600" dirty="0" smtClean="0">
                <a:latin typeface="Verdana" panose="020B0604030504040204" pitchFamily="34" charset="0"/>
                <a:ea typeface="Verdana" panose="020B0604030504040204" pitchFamily="34" charset="0"/>
                <a:cs typeface="Verdana" panose="020B0604030504040204" pitchFamily="34" charset="0"/>
              </a:rPr>
            </a:br>
            <a:r>
              <a:rPr lang="fr-FR" sz="1800" dirty="0">
                <a:solidFill>
                  <a:srgbClr val="00B050"/>
                </a:solidFill>
                <a:latin typeface="Verdana" panose="020B0604030504040204" pitchFamily="34" charset="0"/>
                <a:ea typeface="Verdana" panose="020B0604030504040204" pitchFamily="34" charset="0"/>
                <a:cs typeface="Verdana" panose="020B0604030504040204" pitchFamily="34" charset="0"/>
              </a:rPr>
              <a:t>Choisir son mode d'accès à Chorus </a:t>
            </a:r>
            <a:r>
              <a:rPr lang="fr-FR" sz="1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Pro</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179512" y="1844824"/>
            <a:ext cx="8784976" cy="4392488"/>
          </a:xfrm>
        </p:spPr>
        <p:txBody>
          <a:bodyPr>
            <a:normAutofit/>
          </a:bodyPr>
          <a:lstStyle/>
          <a:p>
            <a:pPr marL="0" indent="0">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L'utilisateur</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émetteur ou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destinataire,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pourra déposer ou recevoir sa facture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180975" indent="-180975">
              <a:buFont typeface="Wingdings" panose="05000000000000000000" pitchFamily="2" charset="2"/>
              <a:buChar char="§"/>
            </a:pPr>
            <a:r>
              <a:rPr lang="fr-FR" sz="1200" u="sng" dirty="0">
                <a:solidFill>
                  <a:srgbClr val="0055A0"/>
                </a:solidFill>
                <a:latin typeface="Verdana" panose="020B0604030504040204" pitchFamily="34" charset="0"/>
                <a:ea typeface="Verdana" panose="020B0604030504040204" pitchFamily="34" charset="0"/>
                <a:cs typeface="Verdana" panose="020B0604030504040204" pitchFamily="34" charset="0"/>
              </a:rPr>
              <a:t>Depuis son système d'information habituel</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s'il est raccordé à Chorus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Pro:</a:t>
            </a:r>
          </a:p>
          <a:p>
            <a:pPr marL="449263" indent="-268288">
              <a:buFont typeface="Wingdings" panose="05000000000000000000" pitchFamily="2" charset="2"/>
              <a:buChar char="ü"/>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Soit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en</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mode flux EDI</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c'est-à-dire par transfert de fichiers  recours obligatoire à un tiers de télétransmission (</a:t>
            </a:r>
            <a:r>
              <a:rPr lang="fr-FR" sz="1200" dirty="0" err="1">
                <a:solidFill>
                  <a:srgbClr val="0055A0"/>
                </a:solidFill>
                <a:latin typeface="Verdana" panose="020B0604030504040204" pitchFamily="34" charset="0"/>
                <a:ea typeface="Verdana" panose="020B0604030504040204" pitchFamily="34" charset="0"/>
                <a:cs typeface="Verdana" panose="020B0604030504040204" pitchFamily="34" charset="0"/>
              </a:rPr>
              <a:t>TdT</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a:t>
            </a:r>
          </a:p>
          <a:p>
            <a:pPr marL="449263" indent="-268288">
              <a:buFont typeface="Wingdings" panose="05000000000000000000" pitchFamily="2" charset="2"/>
              <a:buChar char="ü"/>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Soit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en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mode service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ou</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API</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(interface de programmation),</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c'est-à-dire en accédant aux fonctionnalités de Chorus Pro à partir de son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SI (exemple : Utilitaire Chorus Pro)</a:t>
            </a:r>
          </a:p>
          <a:p>
            <a:pPr>
              <a:buFont typeface="Wingdings" panose="05000000000000000000" pitchFamily="2" charset="2"/>
              <a:buChar char="§"/>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180975" indent="-180975">
              <a:buFont typeface="Wingdings" panose="05000000000000000000" pitchFamily="2" charset="2"/>
              <a:buChar char="§"/>
            </a:pPr>
            <a:r>
              <a:rPr lang="fr-FR" sz="1200" u="sng" dirty="0">
                <a:solidFill>
                  <a:srgbClr val="0055A0"/>
                </a:solidFill>
                <a:latin typeface="Verdana" panose="020B0604030504040204" pitchFamily="34" charset="0"/>
                <a:ea typeface="Verdana" panose="020B0604030504040204" pitchFamily="34" charset="0"/>
                <a:cs typeface="Verdana" panose="020B0604030504040204" pitchFamily="34" charset="0"/>
              </a:rPr>
              <a:t>Hors de son système d'information habituel</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en se connectant</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446088" indent="-265113">
              <a:buFont typeface="Wingdings" panose="05000000000000000000" pitchFamily="2" charset="2"/>
              <a:buChar char="ü"/>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Soit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directement sur le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portail de facturation Chorus Pro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446088" indent="-265113">
              <a:buFont typeface="Wingdings" panose="05000000000000000000" pitchFamily="2" charset="2"/>
              <a:buChar char="ü"/>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Soit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en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mode service/API</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en accédant aux fonctionnalités de Chorus Pro à partir d'un portail tiers ou un dispositif de dématérialisation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existant</a:t>
            </a:r>
          </a:p>
          <a:p>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L'utilisation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du mode EDI ou du mode service permet d'intégrer la facturation électronique aux systèmes d'information voire aux portails ou dispositifs techniques de dématérialisation existants ou à venir, propres à certaines structures publiques ou privées.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Ces deux modes d'accès nécessitent des adaptations informatiques dont les coûts et délais de mise en place sont à prévoir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(coûts de raccordement, d'utilisation d'un tiers de télétransmission</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endParaRPr lang="fr-FR" sz="5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La réflexion sur le choix du mode d'accès à Chorus Pro est à mener dès à présent par les </a:t>
            </a: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offices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en lien avec leur éditeur </a:t>
            </a: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informatique</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Connecteur droit avec flèche 6"/>
          <p:cNvCxnSpPr/>
          <p:nvPr/>
        </p:nvCxnSpPr>
        <p:spPr bwMode="auto">
          <a:xfrm>
            <a:off x="179512" y="4725144"/>
            <a:ext cx="916078"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112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148" y="1052736"/>
            <a:ext cx="7933704" cy="404664"/>
          </a:xfrm>
        </p:spPr>
        <p:txBody>
          <a:bodyPr>
            <a:normAutofit/>
          </a:bodyPr>
          <a:lstStyle/>
          <a:p>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endPar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179512" y="1772816"/>
            <a:ext cx="8784976" cy="4680520"/>
          </a:xfrm>
        </p:spPr>
        <p:txBody>
          <a:bodyPr>
            <a:normAutofit/>
          </a:bodyPr>
          <a:lstStyle/>
          <a:p>
            <a:pPr marL="0" indent="0" algn="just">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Chaque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entité publique réceptrice/émettrice de factures est identifiée dans Chorus Pro au travers d'une fiche structure.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1 fiche structure = 1 SIRET</a:t>
            </a:r>
          </a:p>
          <a:p>
            <a:pPr marL="0" indent="0" algn="just">
              <a:buNone/>
            </a:pP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Les fiches structures seront initiées automatiquement par </a:t>
            </a:r>
            <a:r>
              <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l'AIFE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sur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la base de la liste des SIRET des entités publiques transmise par la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DGFiP  dans le flux CCL</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6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Si, pour un même SIRET, plusieurs services sont amenés à traiter des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factures,</a:t>
            </a:r>
            <a:b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b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l'entité publique peut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définir plusieurs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codes services</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destinés à :</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Faciliter le routage des factures vers le bon service au sein de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l'entité</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Limiter l'accès des utilisateurs aux factures concernant leur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service</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6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Définir les codes services et leurs libellés</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Chorus Pro permet de rejeter les factures en cas d'absence de renseignement du code service par le fournisseur</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Chorus Pro permet également de rejeter les factures en cas d'absence du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numéro d'engagement</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(référence au marché ou à la commande) sur la facture (contrôle présentiel</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fr-FR" sz="6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Ces paramètres devront être renseignés par le « gestionnaire principal » de l'entité lors du paramétrage de sa fiche structure dans Chorus Pro, avant</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200" b="1" u="sng" dirty="0">
                <a:solidFill>
                  <a:srgbClr val="0055A0"/>
                </a:solidFill>
                <a:latin typeface="Verdana" panose="020B0604030504040204" pitchFamily="34" charset="0"/>
                <a:ea typeface="Verdana" panose="020B0604030504040204" pitchFamily="34" charset="0"/>
                <a:cs typeface="Verdana" panose="020B0604030504040204" pitchFamily="34" charset="0"/>
              </a:rPr>
              <a:t>octobre </a:t>
            </a:r>
            <a:r>
              <a:rPr lang="fr-FR" sz="1200" b="1" u="sng" dirty="0" smtClean="0">
                <a:solidFill>
                  <a:srgbClr val="0055A0"/>
                </a:solidFill>
                <a:latin typeface="Verdana" panose="020B0604030504040204" pitchFamily="34" charset="0"/>
                <a:ea typeface="Verdana" panose="020B0604030504040204" pitchFamily="34" charset="0"/>
                <a:cs typeface="Verdana" panose="020B0604030504040204" pitchFamily="34" charset="0"/>
              </a:rPr>
              <a:t>2016</a:t>
            </a:r>
            <a:endParaRPr lang="fr-FR" sz="12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6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Si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l‘office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rend obligatoire la mention du code service et/ou du numéro d'engagement sur les factures qui lui sont transmises, il doit prévoir de communiquer systématiquement ces informations au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fournisseur</a:t>
            </a: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a:spLocks noGrp="1"/>
          </p:cNvSpPr>
          <p:nvPr>
            <p:ph type="body" sz="quarter" idx="10"/>
          </p:nvPr>
        </p:nvSpPr>
        <p:spPr>
          <a:xfrm>
            <a:off x="611437" y="1484461"/>
            <a:ext cx="7921003" cy="360363"/>
          </a:xfrm>
        </p:spPr>
        <p:txBody>
          <a:bodyPr>
            <a:normAutofit lnSpcReduction="10000"/>
          </a:bodyPr>
          <a:lstStyle/>
          <a:p>
            <a:pPr algn="ctr"/>
            <a:r>
              <a:rPr lang="fr-FR" sz="1800" dirty="0" smtClean="0">
                <a:latin typeface="Verdana" panose="020B0604030504040204" pitchFamily="34" charset="0"/>
                <a:ea typeface="Verdana" panose="020B0604030504040204" pitchFamily="34" charset="0"/>
                <a:cs typeface="Verdana" panose="020B0604030504040204" pitchFamily="34" charset="0"/>
              </a:rPr>
              <a:t>les </a:t>
            </a:r>
            <a:r>
              <a:rPr lang="fr-FR" sz="1800" dirty="0">
                <a:latin typeface="Verdana" panose="020B0604030504040204" pitchFamily="34" charset="0"/>
                <a:ea typeface="Verdana" panose="020B0604030504040204" pitchFamily="34" charset="0"/>
                <a:cs typeface="Verdana" panose="020B0604030504040204" pitchFamily="34" charset="0"/>
              </a:rPr>
              <a:t>choix de paramétrage</a:t>
            </a:r>
          </a:p>
          <a:p>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924944"/>
            <a:ext cx="951806" cy="101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avec flèche 8"/>
          <p:cNvCxnSpPr/>
          <p:nvPr/>
        </p:nvCxnSpPr>
        <p:spPr bwMode="auto">
          <a:xfrm>
            <a:off x="128770" y="3789040"/>
            <a:ext cx="360000"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p:cNvCxnSpPr/>
          <p:nvPr/>
        </p:nvCxnSpPr>
        <p:spPr bwMode="auto">
          <a:xfrm>
            <a:off x="125009" y="4005064"/>
            <a:ext cx="360000"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866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946" y="1052736"/>
            <a:ext cx="7933704" cy="404664"/>
          </a:xfrm>
        </p:spPr>
        <p:txBody>
          <a:bodyPr>
            <a:normAutofit/>
          </a:bodyPr>
          <a:lstStyle/>
          <a:p>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endPar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179512" y="1740917"/>
            <a:ext cx="8784976" cy="4320480"/>
          </a:xfrm>
        </p:spPr>
        <p:txBody>
          <a:bodyPr>
            <a:normAutofit/>
          </a:bodyPr>
          <a:lstStyle/>
          <a:p>
            <a:pPr marL="0" indent="0" algn="just">
              <a:spcBef>
                <a:spcPts val="600"/>
              </a:spcBef>
              <a:spcAft>
                <a:spcPts val="600"/>
              </a:spcAft>
              <a:buNone/>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Les entités publiques ont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un rôle central à jouer dans l'information et l'adhésion des entreprises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à Chorus Pro</a:t>
            </a: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Les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grandes entreprises doivent se préparer à adresser à leurs clients publics leurs factures sur Chorus Pro dès le 1</a:t>
            </a:r>
            <a:r>
              <a:rPr lang="fr-FR" sz="1400" baseline="30000" dirty="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janvier 2017.</a:t>
            </a: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Les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autres fournisseurs doivent être informés du projet et de la possibilité d'anticiper l'obligation.</a:t>
            </a: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r>
              <a:rPr lang="fr-FR" sz="1400" i="1" dirty="0">
                <a:solidFill>
                  <a:srgbClr val="0055A0"/>
                </a:solidFill>
                <a:latin typeface="Verdana" panose="020B0604030504040204" pitchFamily="34" charset="0"/>
                <a:ea typeface="Verdana" panose="020B0604030504040204" pitchFamily="34" charset="0"/>
                <a:cs typeface="Verdana" panose="020B0604030504040204" pitchFamily="34" charset="0"/>
              </a:rPr>
              <a:t>Les </a:t>
            </a:r>
            <a:r>
              <a:rPr lang="fr-FR" sz="1400" i="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collectivités sont invitées </a:t>
            </a:r>
            <a:r>
              <a:rPr lang="fr-FR" sz="1400" i="1" dirty="0">
                <a:solidFill>
                  <a:srgbClr val="0055A0"/>
                </a:solidFill>
                <a:latin typeface="Verdana" panose="020B0604030504040204" pitchFamily="34" charset="0"/>
                <a:ea typeface="Verdana" panose="020B0604030504040204" pitchFamily="34" charset="0"/>
                <a:cs typeface="Verdana" panose="020B0604030504040204" pitchFamily="34" charset="0"/>
              </a:rPr>
              <a:t>à initier des actions de communication auprès de leurs fournisseurs (courrier type, mailing, etc.)</a:t>
            </a:r>
            <a:endParaRPr lang="fr-FR" sz="1400" b="1" i="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endParaRPr lang="fr-FR" sz="1400" b="1" i="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Dès le 1</a:t>
            </a:r>
            <a:r>
              <a:rPr lang="fr-FR" sz="1400" baseline="30000" dirty="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janvier prochain, les agents chargés de l'émission, de la réception et du traitement des factures commenceront à utiliser Chorus Pro.</a:t>
            </a: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Nécessité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de déployer en interne un plan de formation à l'utilisation des nouveaux outils (portail Chorus Pro et/ou nouvelle version de l'applicatif comptable et financier</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0" indent="0" algn="just">
              <a:spcBef>
                <a:spcPts val="600"/>
              </a:spcBef>
              <a:spcAft>
                <a:spcPts val="600"/>
              </a:spcAft>
              <a:buNone/>
            </a:pP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endPar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600"/>
              </a:spcBef>
              <a:spcAft>
                <a:spcPts val="600"/>
              </a:spcAft>
              <a:buNone/>
            </a:pPr>
            <a:endParaRPr lang="fr-FR" sz="14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endParaRPr lang="fr-FR" sz="28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a:spLocks noGrp="1"/>
          </p:cNvSpPr>
          <p:nvPr>
            <p:ph type="body" sz="quarter" idx="10"/>
          </p:nvPr>
        </p:nvSpPr>
        <p:spPr>
          <a:xfrm>
            <a:off x="610593" y="1484784"/>
            <a:ext cx="7921003" cy="360363"/>
          </a:xfrm>
        </p:spPr>
        <p:txBody>
          <a:bodyPr>
            <a:noAutofit/>
          </a:bodyPr>
          <a:lstStyle/>
          <a:p>
            <a:pPr algn="ctr"/>
            <a:r>
              <a:rPr lang="fr-FR" sz="1800" dirty="0" smtClean="0">
                <a:latin typeface="Verdana" panose="020B0604030504040204" pitchFamily="34" charset="0"/>
                <a:ea typeface="Verdana" panose="020B0604030504040204" pitchFamily="34" charset="0"/>
                <a:cs typeface="Verdana" panose="020B0604030504040204" pitchFamily="34" charset="0"/>
              </a:rPr>
              <a:t>Informer </a:t>
            </a:r>
            <a:r>
              <a:rPr lang="fr-FR" sz="1800" dirty="0">
                <a:latin typeface="Verdana" panose="020B0604030504040204" pitchFamily="34" charset="0"/>
                <a:ea typeface="Verdana" panose="020B0604030504040204" pitchFamily="34" charset="0"/>
                <a:cs typeface="Verdana" panose="020B0604030504040204" pitchFamily="34" charset="0"/>
              </a:rPr>
              <a:t>ses fournisseurs et former ses </a:t>
            </a:r>
            <a:r>
              <a:rPr lang="fr-FR" sz="1800" dirty="0" smtClean="0">
                <a:latin typeface="Verdana" panose="020B0604030504040204" pitchFamily="34" charset="0"/>
                <a:ea typeface="Verdana" panose="020B0604030504040204" pitchFamily="34" charset="0"/>
                <a:cs typeface="Verdana" panose="020B0604030504040204" pitchFamily="34" charset="0"/>
              </a:rPr>
              <a:t>Collaborateurs</a:t>
            </a:r>
            <a:endParaRPr lang="fr-FR" sz="1800" dirty="0">
              <a:latin typeface="Verdana" panose="020B0604030504040204" pitchFamily="34" charset="0"/>
              <a:ea typeface="Verdana" panose="020B0604030504040204" pitchFamily="34" charset="0"/>
              <a:cs typeface="Verdana" panose="020B0604030504040204" pitchFamily="34" charset="0"/>
            </a:endParaRPr>
          </a:p>
          <a:p>
            <a:pPr algn="ctr"/>
            <a:endParaRPr lang="fr-FR" sz="1800" b="1" dirty="0">
              <a:latin typeface="Verdana" panose="020B0604030504040204" pitchFamily="34" charset="0"/>
              <a:ea typeface="Verdana" panose="020B0604030504040204" pitchFamily="34" charset="0"/>
              <a:cs typeface="Verdana" panose="020B0604030504040204" pitchFamily="34" charset="0"/>
            </a:endParaRPr>
          </a:p>
          <a:p>
            <a:pPr algn="ctr"/>
            <a:endParaRPr lang="fr-FR" sz="1800" dirty="0">
              <a:latin typeface="Verdana" panose="020B0604030504040204" pitchFamily="34" charset="0"/>
              <a:ea typeface="Verdana" panose="020B0604030504040204" pitchFamily="34" charset="0"/>
              <a:cs typeface="Verdana" panose="020B0604030504040204" pitchFamily="34" charset="0"/>
            </a:endParaRPr>
          </a:p>
        </p:txBody>
      </p:sp>
      <p:cxnSp>
        <p:nvCxnSpPr>
          <p:cNvPr id="6" name="Connecteur droit avec flèche 5"/>
          <p:cNvCxnSpPr/>
          <p:nvPr/>
        </p:nvCxnSpPr>
        <p:spPr bwMode="auto">
          <a:xfrm>
            <a:off x="309036" y="3050117"/>
            <a:ext cx="395786"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6"/>
          <p:cNvCxnSpPr/>
          <p:nvPr/>
        </p:nvCxnSpPr>
        <p:spPr bwMode="auto">
          <a:xfrm>
            <a:off x="309036" y="2474053"/>
            <a:ext cx="395786"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avec flèche 7"/>
          <p:cNvCxnSpPr/>
          <p:nvPr/>
        </p:nvCxnSpPr>
        <p:spPr bwMode="auto">
          <a:xfrm>
            <a:off x="301249" y="5517232"/>
            <a:ext cx="395786" cy="0"/>
          </a:xfrm>
          <a:prstGeom prst="straightConnector1">
            <a:avLst/>
          </a:prstGeom>
          <a:solidFill>
            <a:srgbClr val="C4DBDA"/>
          </a:solidFill>
          <a:ln w="38100" cap="flat" cmpd="sng" algn="ctr">
            <a:solidFill>
              <a:srgbClr val="427978"/>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89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052736"/>
            <a:ext cx="7933704" cy="404664"/>
          </a:xfrm>
        </p:spPr>
        <p:txBody>
          <a:bodyPr>
            <a:normAutofit/>
          </a:bodyPr>
          <a:lstStyle/>
          <a:p>
            <a:r>
              <a:rPr lang="fr-FR" sz="20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endPar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179512" y="1844824"/>
            <a:ext cx="8784976" cy="2520280"/>
          </a:xfrm>
        </p:spPr>
        <p:txBody>
          <a:bodyPr>
            <a:normAutofit lnSpcReduction="10000"/>
          </a:bodyPr>
          <a:lstStyle/>
          <a:p>
            <a:pPr marL="0" indent="0" algn="just">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Pour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se connecter à Chorus Pro, chaque utilisateur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d'un office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devra disposer d'un compte sur le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Portail Internet de la Gestion Publique (PIGP)</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et d'une habilitation à Chorus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Pro</a:t>
            </a:r>
          </a:p>
          <a:p>
            <a:pPr marL="0" indent="0" algn="just">
              <a:buNone/>
            </a:pPr>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Pour les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collectivités et établissements publics locaux ,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la diffusion de l'annuaire des utilisateurs Hélios à CPP assurera un premier volume d'utilisateurs potentiels, à charge pour le gestionnaire principal, à savoir, par défaut, la première personne qui se connectera à CPP de définir les rôles des autres utilisateurs d'ores et déjà référencés; voire de demander à la DR/</a:t>
            </a:r>
            <a:r>
              <a:rPr lang="fr-FR" sz="1200" dirty="0" err="1">
                <a:solidFill>
                  <a:srgbClr val="0055A0"/>
                </a:solidFill>
                <a:latin typeface="Verdana" panose="020B0604030504040204" pitchFamily="34" charset="0"/>
                <a:ea typeface="Verdana" panose="020B0604030504040204" pitchFamily="34" charset="0"/>
                <a:cs typeface="Verdana" panose="020B0604030504040204" pitchFamily="34" charset="0"/>
              </a:rPr>
              <a:t>DDFiP</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 d'habiliter de nouveaux </a:t>
            </a: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utilisateurs</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Pour </a:t>
            </a: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chaque fiche structure, l'entité publique devra désigner un « gestionnaire principal » qui sera chargé de :</a:t>
            </a:r>
          </a:p>
          <a:p>
            <a:pPr algn="just">
              <a:lnSpc>
                <a:spcPct val="100000"/>
              </a:lnSpc>
              <a:buFont typeface="Wingdings" charset="2"/>
              <a:buChar char=""/>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Se connecter en 1er à Chorus Pro au mois de </a:t>
            </a:r>
            <a:r>
              <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rPr>
              <a:t>septembre</a:t>
            </a: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buFont typeface="Wingdings" charset="2"/>
              <a:buChar char=""/>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Paramétrer la fiche structure</a:t>
            </a:r>
          </a:p>
          <a:p>
            <a:pPr algn="just">
              <a:lnSpc>
                <a:spcPct val="100000"/>
              </a:lnSpc>
              <a:buFont typeface="Wingdings" charset="2"/>
              <a:buChar char=""/>
            </a:pPr>
            <a:r>
              <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rPr>
              <a:t>Définir le périmètre des habilitations des utilisateurs sur cette fiche structure</a:t>
            </a:r>
          </a:p>
          <a:p>
            <a:pPr algn="just">
              <a:lnSpc>
                <a:spcPct val="100000"/>
              </a:lnSpc>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pPr>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lvl="1" algn="just"/>
            <a:endParaRPr lang="fr-FR" sz="1200"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12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a:spLocks noGrp="1"/>
          </p:cNvSpPr>
          <p:nvPr>
            <p:ph type="body" sz="quarter" idx="10"/>
          </p:nvPr>
        </p:nvSpPr>
        <p:spPr>
          <a:xfrm>
            <a:off x="613983" y="1484784"/>
            <a:ext cx="7921003" cy="360363"/>
          </a:xfrm>
        </p:spPr>
        <p:txBody>
          <a:bodyPr>
            <a:normAutofit lnSpcReduction="10000"/>
          </a:bodyPr>
          <a:lstStyle/>
          <a:p>
            <a:pPr algn="ctr"/>
            <a:r>
              <a:rPr lang="fr-FR" sz="1800" dirty="0" smtClean="0">
                <a:latin typeface="Verdana" panose="020B0604030504040204" pitchFamily="34" charset="0"/>
                <a:ea typeface="Verdana" panose="020B0604030504040204" pitchFamily="34" charset="0"/>
                <a:cs typeface="Verdana" panose="020B0604030504040204" pitchFamily="34" charset="0"/>
              </a:rPr>
              <a:t>Se </a:t>
            </a:r>
            <a:r>
              <a:rPr lang="fr-FR" sz="1800" dirty="0">
                <a:latin typeface="Verdana" panose="020B0604030504040204" pitchFamily="34" charset="0"/>
                <a:ea typeface="Verdana" panose="020B0604030504040204" pitchFamily="34" charset="0"/>
                <a:cs typeface="Verdana" panose="020B0604030504040204" pitchFamily="34" charset="0"/>
              </a:rPr>
              <a:t>connecter</a:t>
            </a:r>
          </a:p>
          <a:p>
            <a:pPr algn="ctr"/>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74" y="3554961"/>
            <a:ext cx="7480702" cy="275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46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type="body" sz="quarter" idx="10"/>
          </p:nvPr>
        </p:nvSpPr>
        <p:spPr>
          <a:xfrm>
            <a:off x="249181" y="2492896"/>
            <a:ext cx="8645635" cy="2951534"/>
          </a:xfrm>
        </p:spPr>
        <p:txBody>
          <a:bodyPr>
            <a:normAutofit lnSpcReduction="10000"/>
          </a:bodyPr>
          <a:lstStyle/>
          <a:p>
            <a:pPr marL="0" indent="0">
              <a:buNone/>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Dans le respect de ces objectifs, vos travaux doivent vous permettre d’être au rendez-vous des échéances suivantes : </a:t>
            </a:r>
          </a:p>
          <a:p>
            <a:pPr marL="0" indent="0" algn="just">
              <a:buNone/>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750" lvl="1" algn="just">
              <a:buFont typeface="Wingdings" panose="05000000000000000000" pitchFamily="2" charset="2"/>
              <a:buChar char="q"/>
            </a:pP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1</a:t>
            </a:r>
            <a:r>
              <a:rPr lang="fr-FR" sz="1400" b="1"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Octobre 2016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votre structure doit être paramétrée dans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CPP afin que l’ensemble des fournisseurs puissent disposer de « l’annuaire des structures publiques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a:t>
            </a:r>
          </a:p>
          <a:p>
            <a:pPr marL="285750" lvl="1" algn="just">
              <a:buFont typeface="Wingdings" panose="05000000000000000000" pitchFamily="2" charset="2"/>
              <a:buChar char="q"/>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285750" lvl="1" algn="just">
              <a:buFont typeface="Wingdings" panose="05000000000000000000" pitchFamily="2" charset="2"/>
              <a:buChar char="q"/>
            </a:pP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1</a:t>
            </a:r>
            <a:r>
              <a:rPr lang="fr-FR" sz="1400" b="1"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sz="1400"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2017 </a:t>
            </a: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vos utilisateurs doivent être en mesure de gérer les factures électroniques : </a:t>
            </a:r>
          </a:p>
          <a:p>
            <a:pPr lvl="2" algn="just">
              <a:buFont typeface="Wingdings" panose="05000000000000000000" pitchFamily="2" charset="2"/>
              <a:buChar char="Ø"/>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Les modalités de gestion des factures dématérialisées sont définies</a:t>
            </a:r>
          </a:p>
          <a:p>
            <a:pPr lvl="2" algn="just">
              <a:buFont typeface="Wingdings" panose="05000000000000000000" pitchFamily="2" charset="2"/>
              <a:buChar char="Ø"/>
            </a:pPr>
            <a:r>
              <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Les </a:t>
            </a: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utilisateurs ont un compte</a:t>
            </a:r>
          </a:p>
          <a:p>
            <a:pPr lvl="2" algn="just">
              <a:buFont typeface="Wingdings" panose="05000000000000000000" pitchFamily="2" charset="2"/>
              <a:buChar char="Ø"/>
            </a:pPr>
            <a:r>
              <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rPr>
              <a:t>Les utilisateurs sont formés </a:t>
            </a:r>
          </a:p>
          <a:p>
            <a:pPr marL="0" indent="0" algn="just">
              <a:buNone/>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Espace réservé du texte 3"/>
          <p:cNvSpPr txBox="1">
            <a:spLocks/>
          </p:cNvSpPr>
          <p:nvPr/>
        </p:nvSpPr>
        <p:spPr bwMode="auto">
          <a:xfrm>
            <a:off x="611498" y="1844824"/>
            <a:ext cx="792100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eaLnBrk="0" hangingPunct="0">
              <a:spcBef>
                <a:spcPct val="20000"/>
              </a:spcBef>
              <a:buClr>
                <a:srgbClr val="503971"/>
              </a:buClr>
              <a:buFontTx/>
              <a:buNone/>
              <a:defRPr sz="2000" baseline="0">
                <a:solidFill>
                  <a:srgbClr val="00B050"/>
                </a:solidFill>
                <a:cs typeface="ＭＳ Ｐゴシック" pitchFamily="-112" charset="-128"/>
              </a:defRPr>
            </a:lvl1pPr>
            <a:lvl2pPr marL="742950" indent="-285750" eaLnBrk="0" hangingPunct="0">
              <a:spcBef>
                <a:spcPct val="20000"/>
              </a:spcBef>
              <a:buClr>
                <a:srgbClr val="503971"/>
              </a:buClr>
              <a:buFont typeface="Wingdings" pitchFamily="2" charset="2"/>
              <a:buChar char="§"/>
              <a:defRPr sz="1600">
                <a:cs typeface="ＭＳ Ｐゴシック"/>
              </a:defRPr>
            </a:lvl2pPr>
            <a:lvl3pPr marL="1143000" indent="-228600" eaLnBrk="0" hangingPunct="0">
              <a:lnSpc>
                <a:spcPct val="90000"/>
              </a:lnSpc>
              <a:spcBef>
                <a:spcPct val="20000"/>
              </a:spcBef>
              <a:buClr>
                <a:srgbClr val="503971"/>
              </a:buClr>
              <a:buChar char="–"/>
              <a:defRPr sz="1400">
                <a:cs typeface="ＭＳ Ｐゴシック"/>
              </a:defRPr>
            </a:lvl3pPr>
            <a:lvl4pPr marL="1600200" indent="-228600" eaLnBrk="0" hangingPunct="0">
              <a:spcBef>
                <a:spcPct val="20000"/>
              </a:spcBef>
              <a:buClr>
                <a:srgbClr val="503971"/>
              </a:buClr>
              <a:buChar char="–"/>
              <a:defRPr sz="1400">
                <a:solidFill>
                  <a:srgbClr val="404040"/>
                </a:solidFill>
                <a:latin typeface="+mn-lt"/>
                <a:cs typeface="ＭＳ Ｐゴシック"/>
              </a:defRPr>
            </a:lvl4pPr>
            <a:lvl5pPr marL="2057400" indent="-228600" eaLnBrk="0" hangingPunct="0">
              <a:spcBef>
                <a:spcPct val="20000"/>
              </a:spcBef>
              <a:buClr>
                <a:srgbClr val="503971"/>
              </a:buClr>
              <a:buChar char="»"/>
              <a:defRPr sz="1300">
                <a:solidFill>
                  <a:srgbClr val="404040"/>
                </a:solidFill>
                <a:latin typeface="+mn-lt"/>
                <a:cs typeface="ＭＳ Ｐゴシック"/>
              </a:defRPr>
            </a:lvl5pPr>
            <a:lvl6pPr marL="2514600" indent="-228600" fontAlgn="base">
              <a:spcBef>
                <a:spcPct val="20000"/>
              </a:spcBef>
              <a:spcAft>
                <a:spcPct val="0"/>
              </a:spcAft>
              <a:buChar char="»"/>
              <a:defRPr sz="1300">
                <a:solidFill>
                  <a:srgbClr val="427978"/>
                </a:solidFill>
                <a:latin typeface="+mn-lt"/>
              </a:defRPr>
            </a:lvl6pPr>
            <a:lvl7pPr marL="2971800" indent="-228600" fontAlgn="base">
              <a:spcBef>
                <a:spcPct val="20000"/>
              </a:spcBef>
              <a:spcAft>
                <a:spcPct val="0"/>
              </a:spcAft>
              <a:buChar char="»"/>
              <a:defRPr sz="1300">
                <a:solidFill>
                  <a:srgbClr val="427978"/>
                </a:solidFill>
                <a:latin typeface="+mn-lt"/>
              </a:defRPr>
            </a:lvl7pPr>
            <a:lvl8pPr marL="3429000" indent="-228600" fontAlgn="base">
              <a:spcBef>
                <a:spcPct val="20000"/>
              </a:spcBef>
              <a:spcAft>
                <a:spcPct val="0"/>
              </a:spcAft>
              <a:buChar char="»"/>
              <a:defRPr sz="1300">
                <a:solidFill>
                  <a:srgbClr val="427978"/>
                </a:solidFill>
                <a:latin typeface="+mn-lt"/>
              </a:defRPr>
            </a:lvl8pPr>
            <a:lvl9pPr marL="3886200" indent="-228600" fontAlgn="base">
              <a:spcBef>
                <a:spcPct val="20000"/>
              </a:spcBef>
              <a:spcAft>
                <a:spcPct val="0"/>
              </a:spcAft>
              <a:buChar char="»"/>
              <a:defRPr sz="1300">
                <a:solidFill>
                  <a:srgbClr val="427978"/>
                </a:solidFill>
                <a:latin typeface="+mn-lt"/>
              </a:defRPr>
            </a:lvl9pPr>
          </a:lstStyle>
          <a:p>
            <a:pPr algn="ctr"/>
            <a:r>
              <a:rPr lang="fr-FR" sz="1800" dirty="0" smtClean="0">
                <a:latin typeface="Verdana" panose="020B0604030504040204" pitchFamily="34" charset="0"/>
                <a:ea typeface="Verdana" panose="020B0604030504040204" pitchFamily="34" charset="0"/>
                <a:cs typeface="Verdana" panose="020B0604030504040204" pitchFamily="34" charset="0"/>
              </a:rPr>
              <a:t>Les </a:t>
            </a:r>
            <a:r>
              <a:rPr lang="fr-FR" sz="1800" dirty="0">
                <a:latin typeface="Verdana" panose="020B0604030504040204" pitchFamily="34" charset="0"/>
                <a:ea typeface="Verdana" panose="020B0604030504040204" pitchFamily="34" charset="0"/>
                <a:cs typeface="Verdana" panose="020B0604030504040204" pitchFamily="34" charset="0"/>
              </a:rPr>
              <a:t>échéances clés</a:t>
            </a:r>
          </a:p>
        </p:txBody>
      </p:sp>
      <p:sp>
        <p:nvSpPr>
          <p:cNvPr id="7" name="Titre 1"/>
          <p:cNvSpPr>
            <a:spLocks noGrp="1"/>
          </p:cNvSpPr>
          <p:nvPr>
            <p:ph type="title"/>
          </p:nvPr>
        </p:nvSpPr>
        <p:spPr>
          <a:xfrm>
            <a:off x="610619" y="1268760"/>
            <a:ext cx="7933704" cy="404664"/>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travaux préparatoires</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8172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275" y="2795761"/>
            <a:ext cx="2457450" cy="1857375"/>
          </a:xfrm>
          <a:prstGeom prst="rect">
            <a:avLst/>
          </a:prstGeom>
        </p:spPr>
      </p:pic>
      <p:sp>
        <p:nvSpPr>
          <p:cNvPr id="2" name="Titre 1"/>
          <p:cNvSpPr>
            <a:spLocks noGrp="1"/>
          </p:cNvSpPr>
          <p:nvPr>
            <p:ph type="title"/>
          </p:nvPr>
        </p:nvSpPr>
        <p:spPr>
          <a:xfrm>
            <a:off x="179512" y="1366785"/>
            <a:ext cx="8712968" cy="838079"/>
          </a:xfrm>
        </p:spPr>
        <p:txBody>
          <a:bodyPr>
            <a:normAutofit fontScale="90000"/>
          </a:bodyPr>
          <a:lstStyle/>
          <a:p>
            <a:r>
              <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Séance de questions / </a:t>
            </a:r>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réponses</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166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104" y="1124744"/>
            <a:ext cx="7871792" cy="838200"/>
          </a:xfrm>
        </p:spPr>
        <p:txBody>
          <a:bodyPr/>
          <a:lstStyle/>
          <a:p>
            <a:r>
              <a:rPr lang="fr-FR"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a:spLocks noGrp="1"/>
          </p:cNvSpPr>
          <p:nvPr>
            <p:ph type="body" sz="quarter" idx="10"/>
          </p:nvPr>
        </p:nvSpPr>
        <p:spPr>
          <a:xfrm>
            <a:off x="251520" y="2060848"/>
            <a:ext cx="8640960" cy="2448272"/>
          </a:xfrm>
        </p:spPr>
        <p:txBody>
          <a:bodyPr>
            <a:normAutofit/>
          </a:bodyPr>
          <a:lstStyle/>
          <a:p>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Contexte</a:t>
            </a:r>
          </a:p>
          <a:p>
            <a:endParaRPr lang="fr-FR"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b="1"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cela va-t-il se passer ? </a:t>
            </a:r>
            <a:endParaRPr lang="fr-FR"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Échéance du 1</a:t>
            </a:r>
            <a:r>
              <a:rPr lang="fr-FR" b="1" baseline="3000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er</a:t>
            </a:r>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 janvier : comment s’y préparer ? </a:t>
            </a:r>
          </a:p>
          <a:p>
            <a:pPr lvl="1"/>
            <a:endParaRPr lang="fr-FR" sz="1800" b="1" dirty="0" smtClean="0">
              <a:solidFill>
                <a:srgbClr val="0055A0"/>
              </a:solidFill>
              <a:latin typeface="Verdana" panose="020B0604030504040204" pitchFamily="34" charset="0"/>
              <a:ea typeface="Verdana" panose="020B0604030504040204" pitchFamily="34" charset="0"/>
              <a:cs typeface="Verdana" panose="020B0604030504040204" pitchFamily="34" charset="0"/>
            </a:endParaRPr>
          </a:p>
          <a:p>
            <a:r>
              <a:rPr lang="fr-FR" b="1" dirty="0" smtClean="0">
                <a:solidFill>
                  <a:srgbClr val="0055A0"/>
                </a:solidFill>
                <a:latin typeface="Verdana" panose="020B0604030504040204" pitchFamily="34" charset="0"/>
                <a:ea typeface="Verdana" panose="020B0604030504040204" pitchFamily="34" charset="0"/>
                <a:cs typeface="Verdana" panose="020B0604030504040204" pitchFamily="34" charset="0"/>
              </a:rPr>
              <a:t>Conclusion</a:t>
            </a:r>
          </a:p>
          <a:p>
            <a:pPr marL="0" indent="0">
              <a:buNone/>
            </a:pPr>
            <a:endParaRPr lang="fr-FR"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a:p>
            <a:endParaRPr lang="fr-FR" b="1"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15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503971"/>
              </a:buClr>
              <a:buFont typeface="Wingdings 3" pitchFamily="18" charset="2"/>
              <a:buChar char="}"/>
              <a:defRPr>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eaLnBrk="1" hangingPunct="1">
              <a:spcBef>
                <a:spcPct val="0"/>
              </a:spcBef>
              <a:buClrTx/>
              <a:buFontTx/>
              <a:buNone/>
            </a:pPr>
            <a:endParaRPr lang="fr-FR" altLang="fr-FR" dirty="0"/>
          </a:p>
        </p:txBody>
      </p:sp>
      <p:sp>
        <p:nvSpPr>
          <p:cNvPr id="31" name="Rectangle 30"/>
          <p:cNvSpPr/>
          <p:nvPr/>
        </p:nvSpPr>
        <p:spPr>
          <a:xfrm>
            <a:off x="251521" y="2393156"/>
            <a:ext cx="8616255" cy="1077218"/>
          </a:xfrm>
          <a:prstGeom prst="rect">
            <a:avLst/>
          </a:prstGeom>
        </p:spPr>
        <p:txBody>
          <a:bodyPr wrap="square">
            <a:spAutoFit/>
          </a:bodyPr>
          <a:lstStyle/>
          <a:p>
            <a:pPr marL="342900" lvl="1" indent="-342900" algn="just" eaLnBrk="0" hangingPunct="0">
              <a:spcBef>
                <a:spcPct val="20000"/>
              </a:spcBef>
              <a:buClr>
                <a:srgbClr val="503971"/>
              </a:buClr>
              <a:buFont typeface="Wingdings 3" pitchFamily="18" charset="2"/>
              <a:buChar char="}"/>
              <a:defRPr/>
            </a:pPr>
            <a:r>
              <a:rPr lang="fr-FR" sz="1600" kern="0" dirty="0">
                <a:solidFill>
                  <a:srgbClr val="0055A0"/>
                </a:solidFill>
                <a:latin typeface="Verdana" panose="020B0604030504040204" pitchFamily="34" charset="0"/>
                <a:ea typeface="Verdana" panose="020B0604030504040204" pitchFamily="34" charset="0"/>
                <a:cs typeface="Verdana" panose="020B0604030504040204" pitchFamily="34" charset="0"/>
              </a:rPr>
              <a:t>L’ordonnance du 26 juin 2014 s’applique à toutes les factures émises dans le cadre des contrats en cours d’exécution à la date d’entrée en vigueur de l’obligation ou conclus postérieurement avec l’Etat, les collectivités territoriales et leurs établissements publics </a:t>
            </a:r>
            <a:r>
              <a:rPr lang="fr-FR" sz="1600" kern="0" dirty="0" smtClean="0">
                <a:solidFill>
                  <a:srgbClr val="0055A0"/>
                </a:solidFill>
                <a:latin typeface="Verdana" panose="020B0604030504040204" pitchFamily="34" charset="0"/>
                <a:ea typeface="Verdana" panose="020B0604030504040204" pitchFamily="34" charset="0"/>
                <a:cs typeface="Verdana" panose="020B0604030504040204" pitchFamily="34" charset="0"/>
              </a:rPr>
              <a:t>respectifs</a:t>
            </a:r>
            <a:endParaRPr lang="fr-FR" sz="1600" kern="0" dirty="0">
              <a:solidFill>
                <a:srgbClr val="0055A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251"/>
          <p:cNvSpPr>
            <a:spLocks noChangeArrowheads="1"/>
          </p:cNvSpPr>
          <p:nvPr/>
        </p:nvSpPr>
        <p:spPr bwMode="auto">
          <a:xfrm>
            <a:off x="5694362" y="4559301"/>
            <a:ext cx="3240088" cy="1000125"/>
          </a:xfrm>
          <a:prstGeom prst="rect">
            <a:avLst/>
          </a:prstGeom>
          <a:noFill/>
          <a:ln w="9525">
            <a:solidFill>
              <a:schemeClr val="accent5">
                <a:lumMod val="60000"/>
                <a:lumOff val="40000"/>
              </a:schemeClr>
            </a:solidFill>
            <a:miter lim="800000"/>
            <a:headEnd/>
            <a:tailEnd/>
          </a:ln>
        </p:spPr>
        <p:txBody>
          <a:bodyPr/>
          <a:lstStyle/>
          <a:p>
            <a:pPr marL="285750" indent="-285750" algn="just">
              <a:buFont typeface="Wingdings" panose="05000000000000000000" pitchFamily="2" charset="2"/>
              <a:buChar char="§"/>
              <a:defRPr/>
            </a:pPr>
            <a:r>
              <a:rPr lang="fr-FR" sz="1200" b="1" dirty="0" smtClean="0">
                <a:solidFill>
                  <a:srgbClr val="0055A0"/>
                </a:solidFill>
                <a:latin typeface="+mn-lt"/>
                <a:ea typeface="ＭＳ Ｐゴシック" pitchFamily="34" charset="-128"/>
              </a:rPr>
              <a:t>l’</a:t>
            </a:r>
            <a:r>
              <a:rPr lang="fr-FR" sz="1200" b="1" dirty="0" err="1" smtClean="0">
                <a:solidFill>
                  <a:srgbClr val="0055A0"/>
                </a:solidFill>
                <a:latin typeface="+mn-lt"/>
                <a:ea typeface="ＭＳ Ｐゴシック" pitchFamily="34" charset="-128"/>
              </a:rPr>
              <a:t>Etat</a:t>
            </a:r>
            <a:endParaRPr lang="fr-FR" sz="1200" b="1" dirty="0">
              <a:solidFill>
                <a:srgbClr val="0055A0"/>
              </a:solidFill>
              <a:latin typeface="+mn-lt"/>
              <a:ea typeface="ＭＳ Ｐゴシック" pitchFamily="34" charset="-128"/>
            </a:endParaRPr>
          </a:p>
          <a:p>
            <a:pPr marL="285750" indent="-285750" algn="just">
              <a:buFont typeface="Wingdings" panose="05000000000000000000" pitchFamily="2" charset="2"/>
              <a:buChar char="§"/>
              <a:defRPr/>
            </a:pPr>
            <a:r>
              <a:rPr lang="fr-FR" sz="1200" b="1" dirty="0">
                <a:solidFill>
                  <a:srgbClr val="0055A0"/>
                </a:solidFill>
                <a:latin typeface="+mn-lt"/>
                <a:ea typeface="ＭＳ Ｐゴシック" pitchFamily="34" charset="-128"/>
              </a:rPr>
              <a:t>Les établissements publics nationaux,</a:t>
            </a:r>
          </a:p>
          <a:p>
            <a:pPr marL="285750" indent="-285750" algn="just">
              <a:buFont typeface="Wingdings" panose="05000000000000000000" pitchFamily="2" charset="2"/>
              <a:buChar char="§"/>
              <a:defRPr/>
            </a:pPr>
            <a:r>
              <a:rPr lang="fr-FR" sz="1200" b="1" dirty="0">
                <a:solidFill>
                  <a:srgbClr val="0055A0"/>
                </a:solidFill>
                <a:latin typeface="+mn-lt"/>
                <a:ea typeface="ＭＳ Ｐゴシック" pitchFamily="34" charset="-128"/>
              </a:rPr>
              <a:t>Les collectivités territoriales et leurs </a:t>
            </a:r>
            <a:r>
              <a:rPr lang="fr-FR" sz="1200" b="1" dirty="0" smtClean="0">
                <a:solidFill>
                  <a:srgbClr val="0055A0"/>
                </a:solidFill>
                <a:latin typeface="+mn-lt"/>
                <a:ea typeface="ＭＳ Ｐゴシック" pitchFamily="34" charset="-128"/>
              </a:rPr>
              <a:t>groupements</a:t>
            </a:r>
            <a:endParaRPr lang="fr-FR" sz="1200" b="1" dirty="0">
              <a:solidFill>
                <a:srgbClr val="0055A0"/>
              </a:solidFill>
              <a:latin typeface="+mn-lt"/>
              <a:ea typeface="ＭＳ Ｐゴシック" pitchFamily="34" charset="-128"/>
            </a:endParaRPr>
          </a:p>
          <a:p>
            <a:pPr marL="285750" indent="-285750" algn="just">
              <a:buFont typeface="Wingdings" panose="05000000000000000000" pitchFamily="2" charset="2"/>
              <a:buChar char="§"/>
              <a:defRPr/>
            </a:pPr>
            <a:r>
              <a:rPr lang="fr-FR" sz="1200" b="1" dirty="0">
                <a:solidFill>
                  <a:srgbClr val="0055A0"/>
                </a:solidFill>
                <a:latin typeface="+mn-lt"/>
                <a:ea typeface="ＭＳ Ｐゴシック" pitchFamily="34" charset="-128"/>
              </a:rPr>
              <a:t>Les établissements publics </a:t>
            </a:r>
            <a:r>
              <a:rPr lang="fr-FR" sz="1200" b="1" dirty="0" smtClean="0">
                <a:solidFill>
                  <a:srgbClr val="0055A0"/>
                </a:solidFill>
                <a:latin typeface="+mn-lt"/>
                <a:ea typeface="ＭＳ Ｐゴシック" pitchFamily="34" charset="-128"/>
              </a:rPr>
              <a:t>locaux</a:t>
            </a:r>
            <a:endParaRPr lang="fr-FR" sz="1200" b="1" dirty="0">
              <a:solidFill>
                <a:srgbClr val="0055A0"/>
              </a:solidFill>
              <a:latin typeface="+mn-lt"/>
              <a:ea typeface="ＭＳ Ｐゴシック" pitchFamily="34" charset="-128"/>
            </a:endParaRPr>
          </a:p>
          <a:p>
            <a:pPr>
              <a:defRPr/>
            </a:pPr>
            <a:endParaRPr lang="en-US" sz="1400" dirty="0">
              <a:solidFill>
                <a:srgbClr val="0055A0"/>
              </a:solidFill>
              <a:latin typeface="Calibri" panose="020F0502020204030204" pitchFamily="34" charset="0"/>
              <a:ea typeface="ＭＳ Ｐゴシック" pitchFamily="34" charset="-128"/>
            </a:endParaRPr>
          </a:p>
        </p:txBody>
      </p:sp>
      <p:sp>
        <p:nvSpPr>
          <p:cNvPr id="33" name="Rectangle 251"/>
          <p:cNvSpPr>
            <a:spLocks noChangeArrowheads="1"/>
          </p:cNvSpPr>
          <p:nvPr/>
        </p:nvSpPr>
        <p:spPr bwMode="auto">
          <a:xfrm>
            <a:off x="294829" y="4559301"/>
            <a:ext cx="3240088" cy="1047750"/>
          </a:xfrm>
          <a:prstGeom prst="rect">
            <a:avLst/>
          </a:prstGeom>
          <a:noFill/>
          <a:ln w="9525">
            <a:solidFill>
              <a:schemeClr val="accent5">
                <a:lumMod val="60000"/>
                <a:lumOff val="40000"/>
              </a:schemeClr>
            </a:solidFill>
            <a:miter lim="800000"/>
            <a:headEnd/>
            <a:tailEnd/>
          </a:ln>
        </p:spPr>
        <p:txBody>
          <a:bodyPr rIns="144000"/>
          <a:lstStyle/>
          <a:p>
            <a:pPr marL="285750" indent="-285750" algn="just">
              <a:buFont typeface="Wingdings" panose="05000000000000000000" pitchFamily="2" charset="2"/>
              <a:buChar char="§"/>
              <a:defRPr/>
            </a:pPr>
            <a:r>
              <a:rPr lang="fr-FR" sz="1200" b="1" dirty="0">
                <a:solidFill>
                  <a:srgbClr val="0055A0"/>
                </a:solidFill>
                <a:latin typeface="+mn-lt"/>
                <a:ea typeface="+mn-ea"/>
              </a:rPr>
              <a:t>Les titulaires de contrats,</a:t>
            </a:r>
          </a:p>
          <a:p>
            <a:pPr marL="285750" indent="-285750" algn="just">
              <a:buFont typeface="Wingdings" panose="05000000000000000000" pitchFamily="2" charset="2"/>
              <a:buChar char="§"/>
              <a:defRPr/>
            </a:pPr>
            <a:r>
              <a:rPr lang="fr-FR" sz="1200" b="1" dirty="0">
                <a:solidFill>
                  <a:srgbClr val="0055A0"/>
                </a:solidFill>
                <a:latin typeface="+mn-lt"/>
                <a:ea typeface="+mn-ea"/>
              </a:rPr>
              <a:t>Les sous-traitants admis au paiement </a:t>
            </a:r>
            <a:r>
              <a:rPr lang="fr-FR" sz="1200" b="1" dirty="0" smtClean="0">
                <a:solidFill>
                  <a:srgbClr val="0055A0"/>
                </a:solidFill>
                <a:latin typeface="+mn-lt"/>
                <a:ea typeface="+mn-ea"/>
              </a:rPr>
              <a:t>direct</a:t>
            </a:r>
            <a:endParaRPr lang="fr-FR" sz="1200" b="1" dirty="0">
              <a:solidFill>
                <a:srgbClr val="0055A0"/>
              </a:solidFill>
              <a:latin typeface="+mn-lt"/>
              <a:ea typeface="+mn-ea"/>
            </a:endParaRPr>
          </a:p>
          <a:p>
            <a:pPr marL="285750" indent="-285750" algn="just">
              <a:buFont typeface="Wingdings" panose="05000000000000000000" pitchFamily="2" charset="2"/>
              <a:buChar char="§"/>
              <a:defRPr/>
            </a:pPr>
            <a:r>
              <a:rPr lang="fr-FR" sz="1200" b="1" dirty="0">
                <a:solidFill>
                  <a:srgbClr val="0055A0"/>
                </a:solidFill>
                <a:latin typeface="+mn-lt"/>
                <a:ea typeface="+mn-ea"/>
              </a:rPr>
              <a:t>Les collectivités territoriales et leurs établissements </a:t>
            </a:r>
            <a:r>
              <a:rPr lang="fr-FR" sz="1200" b="1" dirty="0" smtClean="0">
                <a:solidFill>
                  <a:srgbClr val="0055A0"/>
                </a:solidFill>
                <a:latin typeface="+mn-lt"/>
                <a:ea typeface="+mn-ea"/>
              </a:rPr>
              <a:t>publics</a:t>
            </a:r>
            <a:endParaRPr lang="fr-FR" sz="1200" b="1" dirty="0">
              <a:solidFill>
                <a:srgbClr val="0055A0"/>
              </a:solidFill>
              <a:latin typeface="+mn-lt"/>
              <a:ea typeface="+mn-ea"/>
            </a:endParaRPr>
          </a:p>
          <a:p>
            <a:pPr marL="171450" indent="-171450" algn="just">
              <a:buFont typeface="Arial" panose="020B0604020202020204" pitchFamily="34" charset="0"/>
              <a:buChar char="•"/>
              <a:defRPr/>
            </a:pPr>
            <a:endParaRPr lang="fr-FR" sz="1200" b="1" dirty="0">
              <a:solidFill>
                <a:srgbClr val="0055A0"/>
              </a:solidFill>
              <a:latin typeface="Calibri" panose="020F0502020204030204" pitchFamily="34" charset="0"/>
              <a:ea typeface="ＭＳ Ｐゴシック" pitchFamily="34" charset="-128"/>
            </a:endParaRPr>
          </a:p>
        </p:txBody>
      </p:sp>
      <p:sp>
        <p:nvSpPr>
          <p:cNvPr id="34" name="Rectangle 33"/>
          <p:cNvSpPr/>
          <p:nvPr/>
        </p:nvSpPr>
        <p:spPr bwMode="auto">
          <a:xfrm>
            <a:off x="225378" y="4112424"/>
            <a:ext cx="3326704" cy="338138"/>
          </a:xfrm>
          <a:prstGeom prst="rect">
            <a:avLst/>
          </a:prstGeom>
          <a:solidFill>
            <a:schemeClr val="bg1">
              <a:lumMod val="85000"/>
            </a:schemeClr>
          </a:solidFill>
          <a:ln w="12700" cap="flat" cmpd="sng" algn="ctr">
            <a:noFill/>
            <a:prstDash val="solid"/>
            <a:round/>
            <a:headEnd type="none" w="med" len="med"/>
            <a:tailEnd type="none" w="med" len="med"/>
          </a:ln>
          <a:effectLst/>
          <a:extLst/>
        </p:spPr>
        <p:txBody>
          <a:bodyPr wrap="square" anchor="ctr">
            <a:spAutoFit/>
          </a:bodyPr>
          <a:lstStyle/>
          <a:p>
            <a:pPr algn="ctr">
              <a:defRPr/>
            </a:pPr>
            <a:r>
              <a:rPr lang="fr-FR" sz="1600" b="1" dirty="0">
                <a:solidFill>
                  <a:srgbClr val="0055A0"/>
                </a:solidFill>
                <a:latin typeface="Calibri" panose="020F0502020204030204" pitchFamily="34" charset="0"/>
                <a:ea typeface="ＭＳ Ｐゴシック" pitchFamily="34" charset="-128"/>
              </a:rPr>
              <a:t>Acteurs émetteurs de facture</a:t>
            </a:r>
          </a:p>
        </p:txBody>
      </p:sp>
      <p:sp>
        <p:nvSpPr>
          <p:cNvPr id="35" name="Rectangle 34"/>
          <p:cNvSpPr/>
          <p:nvPr/>
        </p:nvSpPr>
        <p:spPr bwMode="auto">
          <a:xfrm>
            <a:off x="5717182" y="4102895"/>
            <a:ext cx="3240088" cy="338138"/>
          </a:xfrm>
          <a:prstGeom prst="rect">
            <a:avLst/>
          </a:prstGeom>
          <a:solidFill>
            <a:schemeClr val="bg1">
              <a:lumMod val="85000"/>
            </a:schemeClr>
          </a:solidFill>
          <a:ln w="12700" cap="flat" cmpd="sng" algn="ctr">
            <a:noFill/>
            <a:prstDash val="solid"/>
            <a:round/>
            <a:headEnd type="none" w="med" len="med"/>
            <a:tailEnd type="none" w="med" len="med"/>
          </a:ln>
          <a:effectLst/>
          <a:extLst/>
        </p:spPr>
        <p:txBody>
          <a:bodyPr anchor="ctr">
            <a:spAutoFit/>
          </a:bodyPr>
          <a:lstStyle/>
          <a:p>
            <a:pPr algn="ctr">
              <a:defRPr/>
            </a:pPr>
            <a:r>
              <a:rPr lang="fr-FR" sz="1600" b="1" dirty="0">
                <a:solidFill>
                  <a:srgbClr val="0055A0"/>
                </a:solidFill>
                <a:latin typeface="Calibri" panose="020F0502020204030204" pitchFamily="34" charset="0"/>
                <a:ea typeface="ＭＳ Ｐゴシック" pitchFamily="34" charset="-128"/>
              </a:rPr>
              <a:t>Acteurs </a:t>
            </a:r>
            <a:r>
              <a:rPr lang="fr-FR" sz="1600" b="1" dirty="0" smtClean="0">
                <a:solidFill>
                  <a:srgbClr val="0055A0"/>
                </a:solidFill>
                <a:latin typeface="Calibri" panose="020F0502020204030204" pitchFamily="34" charset="0"/>
                <a:ea typeface="ＭＳ Ｐゴシック" pitchFamily="34" charset="-128"/>
              </a:rPr>
              <a:t>destinataires </a:t>
            </a:r>
            <a:r>
              <a:rPr lang="fr-FR" sz="1600" b="1" dirty="0">
                <a:solidFill>
                  <a:srgbClr val="0055A0"/>
                </a:solidFill>
                <a:latin typeface="Calibri" panose="020F0502020204030204" pitchFamily="34" charset="0"/>
                <a:ea typeface="ＭＳ Ｐゴシック" pitchFamily="34" charset="-128"/>
              </a:rPr>
              <a:t>de facture</a:t>
            </a:r>
          </a:p>
        </p:txBody>
      </p:sp>
      <p:sp>
        <p:nvSpPr>
          <p:cNvPr id="36" name="TextBox 14"/>
          <p:cNvSpPr txBox="1">
            <a:spLocks noChangeArrowheads="1"/>
          </p:cNvSpPr>
          <p:nvPr/>
        </p:nvSpPr>
        <p:spPr bwMode="auto">
          <a:xfrm>
            <a:off x="6004520" y="5771703"/>
            <a:ext cx="2665413" cy="277813"/>
          </a:xfrm>
          <a:prstGeom prst="rect">
            <a:avLst/>
          </a:prstGeom>
          <a:noFill/>
          <a:ln>
            <a:noFill/>
          </a:ln>
          <a:extLst/>
        </p:spPr>
        <p:txBody>
          <a:bodyPr>
            <a:spAutoFit/>
          </a:bodyPr>
          <a:lstStyle>
            <a:lvl1pPr eaLnBrk="0" hangingPunct="0">
              <a:spcBef>
                <a:spcPct val="20000"/>
              </a:spcBef>
              <a:buClr>
                <a:srgbClr val="503971"/>
              </a:buClr>
              <a:buFont typeface="Wingdings 3" pitchFamily="18" charset="2"/>
              <a:buChar char="}"/>
              <a:defRPr sz="3200">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buChar cha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algn="ctr" eaLnBrk="1" hangingPunct="1">
              <a:spcBef>
                <a:spcPct val="0"/>
              </a:spcBef>
              <a:buClrTx/>
              <a:buFont typeface="Wingdings 3" pitchFamily="18" charset="2"/>
              <a:buNone/>
              <a:defRPr/>
            </a:pPr>
            <a:r>
              <a:rPr lang="fr-FR" altLang="fr-FR" sz="1200" b="1" dirty="0" smtClean="0">
                <a:solidFill>
                  <a:srgbClr val="FF9900"/>
                </a:solidFill>
                <a:latin typeface="+mn-lt"/>
                <a:ea typeface="+mn-ea"/>
              </a:rPr>
              <a:t>Environ 78 000 entités</a:t>
            </a:r>
            <a:endParaRPr lang="fr-FR" altLang="fr-FR" sz="1200" b="1" dirty="0">
              <a:solidFill>
                <a:srgbClr val="FF9900"/>
              </a:solidFill>
              <a:latin typeface="+mn-lt"/>
              <a:ea typeface="+mn-ea"/>
            </a:endParaRPr>
          </a:p>
        </p:txBody>
      </p:sp>
      <p:sp>
        <p:nvSpPr>
          <p:cNvPr id="6153" name="TextBox 14"/>
          <p:cNvSpPr txBox="1">
            <a:spLocks noChangeArrowheads="1"/>
          </p:cNvSpPr>
          <p:nvPr/>
        </p:nvSpPr>
        <p:spPr bwMode="auto">
          <a:xfrm>
            <a:off x="3648075" y="5078415"/>
            <a:ext cx="198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503971"/>
              </a:buClr>
              <a:buFont typeface="Wingdings 3" pitchFamily="18" charset="2"/>
              <a:buChar char="}"/>
              <a:defRPr>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algn="ctr" eaLnBrk="1" hangingPunct="1">
              <a:spcBef>
                <a:spcPct val="0"/>
              </a:spcBef>
              <a:buClrTx/>
              <a:buFont typeface="Wingdings 3" pitchFamily="18" charset="2"/>
              <a:buNone/>
            </a:pPr>
            <a:r>
              <a:rPr lang="fr-FR" altLang="fr-FR" sz="1200" b="1" dirty="0">
                <a:solidFill>
                  <a:srgbClr val="FF9900"/>
                </a:solidFill>
              </a:rPr>
              <a:t>Environ 95 millions </a:t>
            </a:r>
          </a:p>
          <a:p>
            <a:pPr algn="ctr" eaLnBrk="1" hangingPunct="1">
              <a:spcBef>
                <a:spcPct val="0"/>
              </a:spcBef>
              <a:buClrTx/>
              <a:buFont typeface="Wingdings 3" pitchFamily="18" charset="2"/>
              <a:buNone/>
            </a:pPr>
            <a:r>
              <a:rPr lang="fr-FR" altLang="fr-FR" sz="1200" b="1" dirty="0">
                <a:solidFill>
                  <a:srgbClr val="FF9900"/>
                </a:solidFill>
              </a:rPr>
              <a:t>de factures</a:t>
            </a:r>
          </a:p>
        </p:txBody>
      </p:sp>
      <p:sp>
        <p:nvSpPr>
          <p:cNvPr id="38" name="Flèche droite 37"/>
          <p:cNvSpPr/>
          <p:nvPr/>
        </p:nvSpPr>
        <p:spPr bwMode="auto">
          <a:xfrm>
            <a:off x="3700463" y="4646615"/>
            <a:ext cx="1882775" cy="431800"/>
          </a:xfrm>
          <a:prstGeom prst="rightArrow">
            <a:avLst/>
          </a:prstGeom>
          <a:solidFill>
            <a:schemeClr val="tx1">
              <a:lumMod val="75000"/>
            </a:schemeClr>
          </a:solidFill>
          <a:ln w="9525" cap="flat" cmpd="sng" algn="ctr">
            <a:noFill/>
            <a:prstDash val="solid"/>
            <a:round/>
            <a:headEnd type="none" w="med" len="med"/>
            <a:tailEnd type="none" w="med" len="med"/>
          </a:ln>
          <a:effectLst/>
        </p:spPr>
        <p:txBody>
          <a:bodyPr/>
          <a:lstStyle/>
          <a:p>
            <a:pPr>
              <a:defRPr/>
            </a:pPr>
            <a:endParaRPr lang="fr-FR" dirty="0">
              <a:ea typeface="ＭＳ Ｐゴシック" pitchFamily="34" charset="-128"/>
              <a:cs typeface="Arial" pitchFamily="34" charset="0"/>
            </a:endParaRPr>
          </a:p>
        </p:txBody>
      </p:sp>
      <p:pic>
        <p:nvPicPr>
          <p:cNvPr id="6155" name="Picture 52" descr="icon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363" y="4573591"/>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14"/>
          <p:cNvSpPr txBox="1">
            <a:spLocks noChangeArrowheads="1"/>
          </p:cNvSpPr>
          <p:nvPr/>
        </p:nvSpPr>
        <p:spPr bwMode="auto">
          <a:xfrm>
            <a:off x="4314825" y="3309938"/>
            <a:ext cx="1666875" cy="306387"/>
          </a:xfrm>
          <a:prstGeom prst="rect">
            <a:avLst/>
          </a:prstGeom>
          <a:noFill/>
          <a:ln>
            <a:noFill/>
          </a:ln>
          <a:extLst/>
        </p:spPr>
        <p:txBody>
          <a:bodyPr>
            <a:spAutoFit/>
          </a:bodyPr>
          <a:lstStyle>
            <a:lvl1pPr eaLnBrk="0" hangingPunct="0">
              <a:spcBef>
                <a:spcPct val="20000"/>
              </a:spcBef>
              <a:buClr>
                <a:srgbClr val="503971"/>
              </a:buClr>
              <a:buFont typeface="Wingdings 3" pitchFamily="18" charset="2"/>
              <a:buChar char="}"/>
              <a:defRPr sz="3200">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buChar cha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algn="just" eaLnBrk="1" hangingPunct="1">
              <a:spcBef>
                <a:spcPct val="0"/>
              </a:spcBef>
              <a:buClrTx/>
              <a:buFont typeface="Wingdings 3" pitchFamily="18" charset="2"/>
              <a:buNone/>
              <a:defRPr/>
            </a:pPr>
            <a:r>
              <a:rPr lang="fr-FR" altLang="fr-FR" sz="1400" i="1" dirty="0" smtClean="0">
                <a:solidFill>
                  <a:schemeClr val="bg1"/>
                </a:solidFill>
                <a:latin typeface="Calibri" panose="020F0502020204030204" pitchFamily="34" charset="0"/>
                <a:ea typeface="+mn-ea"/>
              </a:rPr>
              <a:t>Facturation</a:t>
            </a:r>
            <a:endParaRPr lang="fr-FR" altLang="fr-FR" sz="1400" i="1" dirty="0">
              <a:solidFill>
                <a:schemeClr val="bg1"/>
              </a:solidFill>
              <a:latin typeface="Calibri" panose="020F0502020204030204" pitchFamily="34" charset="0"/>
              <a:ea typeface="+mn-ea"/>
            </a:endParaRPr>
          </a:p>
        </p:txBody>
      </p:sp>
      <p:sp>
        <p:nvSpPr>
          <p:cNvPr id="19" name="TextBox 14"/>
          <p:cNvSpPr txBox="1">
            <a:spLocks noChangeArrowheads="1"/>
          </p:cNvSpPr>
          <p:nvPr/>
        </p:nvSpPr>
        <p:spPr bwMode="auto">
          <a:xfrm>
            <a:off x="365125" y="5703341"/>
            <a:ext cx="3240088" cy="461963"/>
          </a:xfrm>
          <a:prstGeom prst="rect">
            <a:avLst/>
          </a:prstGeom>
          <a:noFill/>
          <a:ln>
            <a:noFill/>
          </a:ln>
          <a:extLst/>
        </p:spPr>
        <p:txBody>
          <a:bodyPr>
            <a:spAutoFit/>
          </a:bodyPr>
          <a:lstStyle>
            <a:lvl1pPr eaLnBrk="0" hangingPunct="0">
              <a:spcBef>
                <a:spcPct val="20000"/>
              </a:spcBef>
              <a:buClr>
                <a:srgbClr val="503971"/>
              </a:buClr>
              <a:buFont typeface="Wingdings 3" pitchFamily="18" charset="2"/>
              <a:buChar char="}"/>
              <a:defRPr sz="3200">
                <a:solidFill>
                  <a:schemeClr val="tx1"/>
                </a:solidFill>
                <a:latin typeface="Verdana" pitchFamily="34" charset="0"/>
                <a:ea typeface="MS PGothic" pitchFamily="34" charset="-128"/>
              </a:defRPr>
            </a:lvl1pPr>
            <a:lvl2pPr marL="742950" indent="-285750" eaLnBrk="0" hangingPunct="0">
              <a:spcBef>
                <a:spcPct val="20000"/>
              </a:spcBef>
              <a:buClr>
                <a:srgbClr val="503971"/>
              </a:buClr>
              <a:buFont typeface="Wingdings" pitchFamily="2" charset="2"/>
              <a:buChar char="§"/>
              <a:defRPr sz="1600">
                <a:solidFill>
                  <a:schemeClr val="tx1"/>
                </a:solidFill>
                <a:latin typeface="Verdana" pitchFamily="34" charset="0"/>
                <a:ea typeface="MS PGothic" pitchFamily="34" charset="-128"/>
              </a:defRPr>
            </a:lvl2pPr>
            <a:lvl3pPr marL="1143000" indent="-228600" eaLnBrk="0" hangingPunct="0">
              <a:lnSpc>
                <a:spcPct val="90000"/>
              </a:lnSpc>
              <a:spcBef>
                <a:spcPct val="20000"/>
              </a:spcBef>
              <a:buClr>
                <a:srgbClr val="503971"/>
              </a:buClr>
              <a:buChar char="–"/>
              <a:defRPr sz="1400">
                <a:solidFill>
                  <a:schemeClr val="tx1"/>
                </a:solidFill>
                <a:latin typeface="Verdana" pitchFamily="34" charset="0"/>
                <a:ea typeface="MS PGothic" pitchFamily="34" charset="-128"/>
              </a:defRPr>
            </a:lvl3pPr>
            <a:lvl4pPr marL="1600200" indent="-228600" eaLnBrk="0" hangingPunct="0">
              <a:spcBef>
                <a:spcPct val="20000"/>
              </a:spcBef>
              <a:buClr>
                <a:srgbClr val="503971"/>
              </a:buClr>
              <a:buChar char="–"/>
              <a:defRPr sz="1400">
                <a:solidFill>
                  <a:srgbClr val="404040"/>
                </a:solidFill>
                <a:latin typeface="Verdana" pitchFamily="34" charset="0"/>
                <a:ea typeface="MS PGothic"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MS PGothic"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MS PGothic" pitchFamily="34" charset="-128"/>
              </a:defRPr>
            </a:lvl9pPr>
          </a:lstStyle>
          <a:p>
            <a:pPr algn="ctr" eaLnBrk="1" hangingPunct="1">
              <a:spcBef>
                <a:spcPct val="0"/>
              </a:spcBef>
              <a:buClrTx/>
              <a:buFont typeface="Wingdings 3" pitchFamily="18" charset="2"/>
              <a:buNone/>
              <a:defRPr/>
            </a:pPr>
            <a:r>
              <a:rPr lang="fr-FR" altLang="fr-FR" sz="1200" b="1" dirty="0" smtClean="0">
                <a:solidFill>
                  <a:srgbClr val="FF9900"/>
                </a:solidFill>
                <a:latin typeface="+mn-lt"/>
                <a:ea typeface="+mn-ea"/>
              </a:rPr>
              <a:t>Environ 1 000 000 de fournisseurs</a:t>
            </a:r>
          </a:p>
          <a:p>
            <a:pPr algn="ctr" eaLnBrk="1" hangingPunct="1">
              <a:spcBef>
                <a:spcPct val="0"/>
              </a:spcBef>
              <a:buClrTx/>
              <a:buFont typeface="Wingdings 3" pitchFamily="18" charset="2"/>
              <a:buNone/>
              <a:defRPr/>
            </a:pPr>
            <a:r>
              <a:rPr lang="fr-FR" altLang="fr-FR" sz="1200" b="1" dirty="0" smtClean="0">
                <a:solidFill>
                  <a:srgbClr val="FF9900"/>
                </a:solidFill>
                <a:latin typeface="+mn-lt"/>
                <a:ea typeface="+mn-ea"/>
              </a:rPr>
              <a:t>de la sphère publique</a:t>
            </a:r>
            <a:endParaRPr lang="fr-FR" altLang="fr-FR" sz="1200" b="1" dirty="0">
              <a:solidFill>
                <a:srgbClr val="FF9900"/>
              </a:solidFill>
              <a:latin typeface="+mn-lt"/>
              <a:ea typeface="+mn-ea"/>
            </a:endParaRPr>
          </a:p>
        </p:txBody>
      </p:sp>
      <p:sp>
        <p:nvSpPr>
          <p:cNvPr id="2" name="Titre 1"/>
          <p:cNvSpPr>
            <a:spLocks noGrp="1"/>
          </p:cNvSpPr>
          <p:nvPr>
            <p:ph type="title"/>
          </p:nvPr>
        </p:nvSpPr>
        <p:spPr>
          <a:xfrm>
            <a:off x="605535" y="1340768"/>
            <a:ext cx="7934325" cy="836613"/>
          </a:xfrm>
        </p:spPr>
        <p:txBody>
          <a:bodyPr>
            <a:normAutofit fontScale="90000"/>
          </a:bodyPr>
          <a:lstStyle/>
          <a:p>
            <a:pPr lvl="1" algn="ctr">
              <a:defRPr/>
            </a:pPr>
            <a:r>
              <a:rPr lang="fr-FR" sz="22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br>
              <a:rPr lang="fr-FR" sz="22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12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12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2000" b="0" dirty="0">
                <a:solidFill>
                  <a:schemeClr val="accent6"/>
                </a:solidFill>
                <a:latin typeface="Verdana" panose="020B0604030504040204" pitchFamily="34" charset="0"/>
                <a:ea typeface="Verdana" panose="020B0604030504040204" pitchFamily="34" charset="0"/>
                <a:cs typeface="Verdana" panose="020B0604030504040204" pitchFamily="34" charset="0"/>
              </a:rPr>
              <a:t>Le périmètre de l’obligation réglementaire</a:t>
            </a:r>
            <a:endPar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228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3205" y="1052736"/>
            <a:ext cx="8229600" cy="648072"/>
          </a:xfrm>
        </p:spPr>
        <p:txBody>
          <a:bodyPr>
            <a:normAutofit/>
          </a:bodyPr>
          <a:lstStyle/>
          <a:p>
            <a:pPr>
              <a:defRPr/>
            </a:pPr>
            <a:r>
              <a:rPr lang="fr-FR" altLang="fr-FR" sz="280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 synthèse…</a:t>
            </a:r>
            <a:endParaRPr lang="fr-FR" altLang="fr-FR" sz="2800" b="0" dirty="0" smtClean="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7587" name="ZoneTexte 6"/>
          <p:cNvSpPr txBox="1">
            <a:spLocks noChangeArrowheads="1"/>
          </p:cNvSpPr>
          <p:nvPr/>
        </p:nvSpPr>
        <p:spPr bwMode="auto">
          <a:xfrm>
            <a:off x="215516" y="1765672"/>
            <a:ext cx="8712968" cy="454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503971"/>
              </a:buClr>
              <a:buFont typeface="Wingdings 3" pitchFamily="18" charset="2"/>
              <a:buChar char="}"/>
              <a:defRPr>
                <a:solidFill>
                  <a:schemeClr val="tx1"/>
                </a:solidFill>
                <a:latin typeface="Verdana" pitchFamily="34" charset="0"/>
                <a:ea typeface="ＭＳ Ｐゴシック" pitchFamily="34" charset="-128"/>
              </a:defRPr>
            </a:lvl1pPr>
            <a:lvl2pPr marL="342900" indent="-342900" eaLnBrk="0" hangingPunct="0">
              <a:spcBef>
                <a:spcPct val="20000"/>
              </a:spcBef>
              <a:buClr>
                <a:srgbClr val="503971"/>
              </a:buClr>
              <a:buFont typeface="Wingdings" pitchFamily="2" charset="2"/>
              <a:buChar char="§"/>
              <a:defRPr sz="1600">
                <a:solidFill>
                  <a:schemeClr val="tx1"/>
                </a:solidFill>
                <a:latin typeface="Verdana" pitchFamily="34" charset="0"/>
                <a:ea typeface="ＭＳ Ｐゴシック" pitchFamily="34" charset="-128"/>
              </a:defRPr>
            </a:lvl2pPr>
            <a:lvl3pPr marL="800100" indent="-342900" eaLnBrk="0" hangingPunct="0">
              <a:lnSpc>
                <a:spcPct val="90000"/>
              </a:lnSpc>
              <a:spcBef>
                <a:spcPct val="20000"/>
              </a:spcBef>
              <a:buClr>
                <a:srgbClr val="503971"/>
              </a:buClr>
              <a:buChar char="–"/>
              <a:defRPr sz="1400">
                <a:solidFill>
                  <a:schemeClr val="tx1"/>
                </a:solidFill>
                <a:latin typeface="Verdana" pitchFamily="34" charset="0"/>
                <a:ea typeface="ＭＳ Ｐゴシック" pitchFamily="34" charset="-128"/>
              </a:defRPr>
            </a:lvl3pPr>
            <a:lvl4pPr marL="1600200" indent="-228600" eaLnBrk="0" hangingPunct="0">
              <a:spcBef>
                <a:spcPct val="20000"/>
              </a:spcBef>
              <a:buClr>
                <a:srgbClr val="503971"/>
              </a:buClr>
              <a:defRPr sz="1400">
                <a:solidFill>
                  <a:srgbClr val="404040"/>
                </a:solidFill>
                <a:latin typeface="Verdana" pitchFamily="34" charset="0"/>
                <a:ea typeface="ＭＳ Ｐゴシック" pitchFamily="34" charset="-128"/>
              </a:defRPr>
            </a:lvl4pPr>
            <a:lvl5pPr marL="2057400" indent="-228600" eaLnBrk="0" hangingPunct="0">
              <a:spcBef>
                <a:spcPct val="20000"/>
              </a:spcBef>
              <a:buClr>
                <a:srgbClr val="503971"/>
              </a:buClr>
              <a:buChar char="»"/>
              <a:defRPr sz="1300">
                <a:solidFill>
                  <a:srgbClr val="404040"/>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503971"/>
              </a:buClr>
              <a:buChar char="»"/>
              <a:defRPr sz="1300">
                <a:solidFill>
                  <a:srgbClr val="404040"/>
                </a:solidFill>
                <a:latin typeface="Verdana" pitchFamily="34" charset="0"/>
                <a:ea typeface="ＭＳ Ｐゴシック" pitchFamily="34" charset="-128"/>
              </a:defRPr>
            </a:lvl9pPr>
          </a:lstStyle>
          <a:p>
            <a:pPr lvl="1" algn="just" eaLnBrk="1" hangingPunct="1">
              <a:buFont typeface="Wingdings 3" pitchFamily="18" charset="2"/>
              <a:buChar char="}"/>
            </a:pPr>
            <a:r>
              <a:rPr lang="fr-FR" altLang="fr-FR" sz="1400" dirty="0" smtClean="0">
                <a:solidFill>
                  <a:srgbClr val="284F92"/>
                </a:solidFill>
                <a:latin typeface="Verdana"/>
              </a:rPr>
              <a:t>La dématérialisation </a:t>
            </a:r>
            <a:r>
              <a:rPr lang="fr-FR" altLang="fr-FR" sz="1400" dirty="0">
                <a:solidFill>
                  <a:srgbClr val="284F92"/>
                </a:solidFill>
                <a:latin typeface="Verdana"/>
              </a:rPr>
              <a:t>des factures s’inscrit désormais dans une obligation progressive au sein du secteur public avec la mise à disposition d’une plateforme </a:t>
            </a:r>
            <a:r>
              <a:rPr lang="fr-FR" altLang="fr-FR" sz="1400" dirty="0" smtClean="0">
                <a:solidFill>
                  <a:srgbClr val="284F92"/>
                </a:solidFill>
                <a:latin typeface="Verdana"/>
              </a:rPr>
              <a:t>partagée « Chorus Pro » dont l’usage est gratuit.</a:t>
            </a:r>
            <a:endParaRPr lang="fr-FR" altLang="fr-FR" sz="1400" dirty="0">
              <a:solidFill>
                <a:srgbClr val="284F92"/>
              </a:solidFill>
              <a:latin typeface="Verdana"/>
            </a:endParaRP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r>
              <a:rPr lang="fr-FR" altLang="fr-FR" sz="1400" b="1" dirty="0" smtClean="0">
                <a:solidFill>
                  <a:srgbClr val="284F92"/>
                </a:solidFill>
                <a:latin typeface="Verdana"/>
              </a:rPr>
              <a:t>Toutes les entités publiques et les grands </a:t>
            </a:r>
            <a:r>
              <a:rPr lang="fr-FR" altLang="fr-FR" sz="1400" b="1" dirty="0">
                <a:solidFill>
                  <a:srgbClr val="284F92"/>
                </a:solidFill>
                <a:latin typeface="Verdana"/>
              </a:rPr>
              <a:t>fournisseurs sont concernés par l’obligation dès 1</a:t>
            </a:r>
            <a:r>
              <a:rPr lang="fr-FR" altLang="fr-FR" sz="1400" b="1" baseline="30000" dirty="0">
                <a:solidFill>
                  <a:srgbClr val="284F92"/>
                </a:solidFill>
                <a:latin typeface="Verdana"/>
              </a:rPr>
              <a:t>er</a:t>
            </a:r>
            <a:r>
              <a:rPr lang="fr-FR" altLang="fr-FR" sz="1400" b="1" dirty="0">
                <a:solidFill>
                  <a:srgbClr val="284F92"/>
                </a:solidFill>
                <a:latin typeface="Verdana"/>
              </a:rPr>
              <a:t> janvier 2017</a:t>
            </a:r>
            <a:r>
              <a:rPr lang="fr-FR" altLang="fr-FR" sz="1400" dirty="0">
                <a:solidFill>
                  <a:srgbClr val="284F92"/>
                </a:solidFill>
                <a:latin typeface="Verdana"/>
              </a:rPr>
              <a:t>, avec la réalisation de « pilotes » dès la mi-2016.</a:t>
            </a: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r>
              <a:rPr lang="fr-FR" altLang="fr-FR" sz="1400" dirty="0" smtClean="0">
                <a:solidFill>
                  <a:srgbClr val="284F92"/>
                </a:solidFill>
                <a:latin typeface="Verdana"/>
              </a:rPr>
              <a:t>Dès septembre 2016,  toutes les entités publiques auront accès </a:t>
            </a:r>
            <a:r>
              <a:rPr lang="fr-FR" altLang="fr-FR" sz="1400" dirty="0">
                <a:solidFill>
                  <a:srgbClr val="284F92"/>
                </a:solidFill>
                <a:latin typeface="Verdana"/>
              </a:rPr>
              <a:t>à Chorus Pro </a:t>
            </a:r>
            <a:r>
              <a:rPr lang="fr-FR" altLang="fr-FR" sz="1400" dirty="0" smtClean="0">
                <a:solidFill>
                  <a:srgbClr val="284F92"/>
                </a:solidFill>
                <a:latin typeface="Verdana"/>
              </a:rPr>
              <a:t>via le Portail Internet Gestion Publique de la </a:t>
            </a:r>
            <a:r>
              <a:rPr lang="fr-FR" altLang="fr-FR" sz="1400" dirty="0" err="1" smtClean="0">
                <a:solidFill>
                  <a:srgbClr val="284F92"/>
                </a:solidFill>
                <a:latin typeface="Verdana"/>
              </a:rPr>
              <a:t>DGFiP</a:t>
            </a:r>
            <a:r>
              <a:rPr lang="fr-FR" altLang="fr-FR" sz="1400" dirty="0" smtClean="0">
                <a:solidFill>
                  <a:srgbClr val="284F92"/>
                </a:solidFill>
                <a:latin typeface="Verdana"/>
              </a:rPr>
              <a:t> et pourront définir leur paramétrage ainsi que leurs habilitations. </a:t>
            </a: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r>
              <a:rPr lang="fr-FR" altLang="fr-FR" sz="1400" dirty="0" smtClean="0">
                <a:solidFill>
                  <a:srgbClr val="284F92"/>
                </a:solidFill>
                <a:latin typeface="Verdana"/>
              </a:rPr>
              <a:t>L’environnement de qualification Chorus Pro est ouvert depuis le mois d’avril pour permettre aux éditeurs, prestataires et DSI de qualifier les adaptations de leur système d’information.  </a:t>
            </a:r>
          </a:p>
          <a:p>
            <a:pPr marL="0" lvl="1" indent="0" algn="just" eaLnBrk="1" hangingPunct="1">
              <a:buNone/>
            </a:pPr>
            <a:endParaRPr lang="fr-FR" altLang="fr-FR" sz="1400" dirty="0">
              <a:solidFill>
                <a:srgbClr val="284F92"/>
              </a:solidFill>
            </a:endParaRPr>
          </a:p>
          <a:p>
            <a:pPr lvl="1" algn="just" eaLnBrk="1" hangingPunct="1">
              <a:buFont typeface="Wingdings 3" pitchFamily="18" charset="2"/>
              <a:buChar char="}"/>
            </a:pPr>
            <a:r>
              <a:rPr lang="fr-FR" altLang="fr-FR" sz="1400" b="1" dirty="0">
                <a:solidFill>
                  <a:srgbClr val="284F92"/>
                </a:solidFill>
              </a:rPr>
              <a:t>L’ensemble des outils du déploiement sont accessibles pour les fournisseurs et entités publiques sur le site collaboratif Communauté Chorus Pro</a:t>
            </a:r>
          </a:p>
          <a:p>
            <a:pPr marL="0" lvl="1" indent="0" algn="ctr" eaLnBrk="1" hangingPunct="1">
              <a:buNone/>
            </a:pPr>
            <a:r>
              <a:rPr lang="fr-FR" sz="1400" i="1" u="sng" dirty="0">
                <a:hlinkClick r:id="rId2"/>
              </a:rPr>
              <a:t>https://communaute-chorus-pro.finances.gouv.fr</a:t>
            </a:r>
            <a:r>
              <a:rPr lang="fr-FR" sz="1400" i="1" u="sng" dirty="0" smtClean="0">
                <a:hlinkClick r:id="rId2"/>
              </a:rPr>
              <a:t>/</a:t>
            </a:r>
            <a:endParaRPr lang="fr-FR" altLang="fr-FR" sz="1400" dirty="0">
              <a:solidFill>
                <a:srgbClr val="284F92"/>
              </a:solidFill>
            </a:endParaRP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endParaRPr lang="fr-FR" altLang="fr-FR" sz="1400" dirty="0">
              <a:solidFill>
                <a:srgbClr val="284F92"/>
              </a:solidFill>
              <a:latin typeface="Verdana"/>
            </a:endParaRPr>
          </a:p>
          <a:p>
            <a:pPr lvl="1" algn="just" eaLnBrk="1" hangingPunct="1">
              <a:buFont typeface="Wingdings 3" pitchFamily="18" charset="2"/>
              <a:buChar char="}"/>
            </a:pPr>
            <a:endParaRPr lang="fr-FR" altLang="fr-FR" sz="1400" dirty="0">
              <a:solidFill>
                <a:srgbClr val="284F92"/>
              </a:solidFill>
              <a:latin typeface="Verdana"/>
            </a:endParaRPr>
          </a:p>
        </p:txBody>
      </p:sp>
      <p:pic>
        <p:nvPicPr>
          <p:cNvPr id="4" name="c8fd19b5-35c3-45ce-9ada-b95bd2310017" descr="50FDA67E-4F3A-4E1E-8222-B9B2FCAC4D6F@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1466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117" y="1203226"/>
            <a:ext cx="8597788" cy="836712"/>
          </a:xfrm>
        </p:spPr>
        <p:txBody>
          <a:bodyPr>
            <a:noAutofit/>
          </a:bodyPr>
          <a:lstStyle/>
          <a:p>
            <a:r>
              <a:rPr lang="fr-FR" sz="20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rPr>
              <a:t>Le </a:t>
            </a:r>
            <a:r>
              <a:rPr lang="fr-FR" sz="18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calendrier </a:t>
            </a:r>
            <a:r>
              <a:rPr lang="fr-FR" sz="1800" b="0" dirty="0">
                <a:solidFill>
                  <a:schemeClr val="accent6"/>
                </a:solidFill>
                <a:latin typeface="Verdana" panose="020B0604030504040204" pitchFamily="34" charset="0"/>
                <a:ea typeface="Verdana" panose="020B0604030504040204" pitchFamily="34" charset="0"/>
                <a:cs typeface="Verdana" panose="020B0604030504040204" pitchFamily="34" charset="0"/>
              </a:rPr>
              <a:t>de l’obligation réglementaire</a:t>
            </a: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texte 2"/>
          <p:cNvSpPr txBox="1">
            <a:spLocks noGrp="1"/>
          </p:cNvSpPr>
          <p:nvPr>
            <p:ph idx="1"/>
          </p:nvPr>
        </p:nvSpPr>
        <p:spPr>
          <a:xfrm>
            <a:off x="256592" y="1988840"/>
            <a:ext cx="8779904" cy="4104456"/>
          </a:xfrm>
        </p:spPr>
        <p:txBody>
          <a:bodyPr>
            <a:normAutofit/>
          </a:bodyPr>
          <a:lstStyle>
            <a:defPPr marL="432000" marR="0" lvl="0" indent="-324000">
              <a:spcBef>
                <a:spcPts val="0"/>
              </a:spcBef>
              <a:spcAft>
                <a:spcPts val="1414"/>
              </a:spcAft>
              <a:buSzPct val="45000"/>
              <a:buFont typeface="StarSymbol"/>
              <a:buNone/>
              <a:defRPr lang="fr-FR" sz="3200" b="0" i="0" u="none" strike="noStrike" kern="1200">
                <a:ln>
                  <a:noFill/>
                </a:ln>
                <a:latin typeface="Liberation Sans"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Liberation Sans"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Liberation Sans"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Liberation Sans"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Liberation Sans"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5pPr>
            <a:lvl6pPr marL="2591999" marR="0" lvl="5"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6pPr>
            <a:lvl7pPr marL="3023999" marR="0" lvl="6"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Liberation Sans" pitchFamily="18"/>
                <a:ea typeface="Microsoft YaHei" pitchFamily="2"/>
                <a:cs typeface="Mangal" pitchFamily="2"/>
              </a:defRPr>
            </a:lvl9pPr>
          </a:lstStyle>
          <a:p>
            <a:pPr marL="0" lvl="0" indent="0">
              <a:spcBef>
                <a:spcPts val="400"/>
              </a:spcBef>
              <a:spcAft>
                <a:spcPts val="0"/>
              </a:spcAft>
              <a:buNone/>
            </a:pPr>
            <a:endParaRPr lang="fr-FR" sz="1500" kern="0" dirty="0">
              <a:solidFill>
                <a:srgbClr val="0055A0"/>
              </a:solidFill>
              <a:latin typeface="Verdana" pitchFamily="34"/>
              <a:ea typeface="ＭＳ Ｐゴシック" pitchFamily="34"/>
            </a:endParaRPr>
          </a:p>
          <a:p>
            <a:pPr marL="0" lvl="0" indent="0">
              <a:spcBef>
                <a:spcPts val="400"/>
              </a:spcBef>
              <a:spcAft>
                <a:spcPts val="0"/>
              </a:spcAft>
              <a:buNone/>
            </a:pPr>
            <a:r>
              <a:rPr lang="fr-FR" sz="1500" kern="0" dirty="0" smtClean="0">
                <a:solidFill>
                  <a:srgbClr val="0055A0"/>
                </a:solidFill>
                <a:latin typeface="Verdana" pitchFamily="34"/>
                <a:ea typeface="ＭＳ Ｐゴシック" pitchFamily="34"/>
              </a:rPr>
              <a:t>L’ordonnance du 26 juin 2014 prévoit que l’utilisation </a:t>
            </a:r>
            <a:r>
              <a:rPr lang="fr-FR" sz="1500" kern="0" dirty="0">
                <a:solidFill>
                  <a:srgbClr val="0055A0"/>
                </a:solidFill>
                <a:latin typeface="Verdana" pitchFamily="34"/>
                <a:ea typeface="ＭＳ Ｐゴシック" pitchFamily="34"/>
              </a:rPr>
              <a:t>de « Chorus </a:t>
            </a:r>
            <a:r>
              <a:rPr lang="fr-FR" sz="1500" kern="0" dirty="0" smtClean="0">
                <a:solidFill>
                  <a:srgbClr val="0055A0"/>
                </a:solidFill>
                <a:latin typeface="Verdana" pitchFamily="34"/>
                <a:ea typeface="ＭＳ Ｐゴシック" pitchFamily="34"/>
              </a:rPr>
              <a:t>Pro</a:t>
            </a:r>
            <a:r>
              <a:rPr lang="fr-FR" sz="1500" kern="0" dirty="0">
                <a:solidFill>
                  <a:srgbClr val="0055A0"/>
                </a:solidFill>
                <a:latin typeface="Verdana" pitchFamily="34"/>
                <a:ea typeface="ＭＳ Ｐゴシック" pitchFamily="34"/>
              </a:rPr>
              <a:t> » </a:t>
            </a:r>
            <a:r>
              <a:rPr lang="fr-FR" sz="1500" kern="0" dirty="0" smtClean="0">
                <a:solidFill>
                  <a:srgbClr val="0055A0"/>
                </a:solidFill>
                <a:latin typeface="Verdana" pitchFamily="34"/>
                <a:ea typeface="ＭＳ Ｐゴシック" pitchFamily="34"/>
              </a:rPr>
              <a:t>deviendra </a:t>
            </a:r>
            <a:r>
              <a:rPr lang="fr-FR" sz="1500" kern="0" dirty="0">
                <a:solidFill>
                  <a:srgbClr val="0055A0"/>
                </a:solidFill>
                <a:latin typeface="Verdana" pitchFamily="34"/>
                <a:ea typeface="ＭＳ Ｐゴシック" pitchFamily="34"/>
              </a:rPr>
              <a:t>obligatoire :</a:t>
            </a:r>
          </a:p>
          <a:p>
            <a:pPr marL="0" lvl="0" indent="0">
              <a:spcBef>
                <a:spcPts val="400"/>
              </a:spcBef>
              <a:spcAft>
                <a:spcPts val="0"/>
              </a:spcAft>
              <a:buNone/>
            </a:pPr>
            <a:endParaRPr lang="fr-FR" sz="1500" kern="0" dirty="0">
              <a:solidFill>
                <a:srgbClr val="0055A0"/>
              </a:solidFill>
              <a:latin typeface="Verdana" pitchFamily="34"/>
              <a:ea typeface="ＭＳ Ｐゴシック" pitchFamily="34"/>
            </a:endParaRPr>
          </a:p>
          <a:p>
            <a:pPr marL="2962275" lvl="0" indent="-365125" algn="just">
              <a:spcBef>
                <a:spcPts val="400"/>
              </a:spcBef>
              <a:spcAft>
                <a:spcPts val="0"/>
              </a:spcAft>
              <a:buClr>
                <a:srgbClr val="503971"/>
              </a:buClr>
              <a:buSzPct val="100000"/>
              <a:buFont typeface="Wingdings" pitchFamily="2"/>
              <a:buChar char="§"/>
            </a:pPr>
            <a:r>
              <a:rPr lang="fr-FR" sz="1500" kern="0" dirty="0">
                <a:solidFill>
                  <a:srgbClr val="0055A0"/>
                </a:solidFill>
                <a:latin typeface="Verdana" pitchFamily="34"/>
                <a:ea typeface="ＭＳ Ｐゴシック" pitchFamily="34"/>
              </a:rPr>
              <a:t>au </a:t>
            </a:r>
            <a:r>
              <a:rPr lang="fr-FR" sz="1500" b="1" kern="0" dirty="0">
                <a:solidFill>
                  <a:srgbClr val="0055A0"/>
                </a:solidFill>
                <a:latin typeface="Verdana" pitchFamily="34"/>
                <a:ea typeface="ＭＳ Ｐゴシック" pitchFamily="34"/>
              </a:rPr>
              <a:t>1er janvier 2017 </a:t>
            </a:r>
            <a:r>
              <a:rPr lang="fr-FR" sz="1500" kern="0" dirty="0">
                <a:solidFill>
                  <a:srgbClr val="0055A0"/>
                </a:solidFill>
                <a:latin typeface="Verdana" pitchFamily="34"/>
                <a:ea typeface="ＭＳ Ｐゴシック" pitchFamily="34"/>
              </a:rPr>
              <a:t>: pour les grandes </a:t>
            </a:r>
            <a:r>
              <a:rPr lang="fr-FR" sz="1500" kern="0" dirty="0" smtClean="0">
                <a:solidFill>
                  <a:srgbClr val="0055A0"/>
                </a:solidFill>
                <a:latin typeface="Verdana" pitchFamily="34"/>
                <a:ea typeface="ＭＳ Ｐゴシック" pitchFamily="34"/>
              </a:rPr>
              <a:t>entreprises</a:t>
            </a:r>
            <a:br>
              <a:rPr lang="fr-FR" sz="1500" kern="0" dirty="0" smtClean="0">
                <a:solidFill>
                  <a:srgbClr val="0055A0"/>
                </a:solidFill>
                <a:latin typeface="Verdana" pitchFamily="34"/>
                <a:ea typeface="ＭＳ Ｐゴシック" pitchFamily="34"/>
              </a:rPr>
            </a:br>
            <a:r>
              <a:rPr lang="fr-FR" sz="1500" kern="0" dirty="0" smtClean="0">
                <a:solidFill>
                  <a:srgbClr val="0055A0"/>
                </a:solidFill>
                <a:latin typeface="Verdana" pitchFamily="34"/>
                <a:ea typeface="ＭＳ Ｐゴシック" pitchFamily="34"/>
              </a:rPr>
              <a:t>(+ </a:t>
            </a:r>
            <a:r>
              <a:rPr lang="fr-FR" sz="1500" kern="0" dirty="0">
                <a:solidFill>
                  <a:srgbClr val="0055A0"/>
                </a:solidFill>
                <a:latin typeface="Verdana" pitchFamily="34"/>
                <a:ea typeface="ＭＳ Ｐゴシック" pitchFamily="34"/>
              </a:rPr>
              <a:t>de 5000 salariés) et les personnes publiques</a:t>
            </a:r>
          </a:p>
          <a:p>
            <a:pPr marL="2962275" lvl="0" indent="-365125" algn="just">
              <a:spcBef>
                <a:spcPts val="400"/>
              </a:spcBef>
              <a:spcAft>
                <a:spcPts val="0"/>
              </a:spcAft>
              <a:buClr>
                <a:srgbClr val="503971"/>
              </a:buClr>
              <a:buSzPct val="100000"/>
              <a:buFont typeface="Wingdings" pitchFamily="2"/>
              <a:buChar char="§"/>
            </a:pPr>
            <a:endParaRPr lang="fr-FR" sz="1500" kern="0" dirty="0">
              <a:solidFill>
                <a:srgbClr val="0055A0"/>
              </a:solidFill>
              <a:latin typeface="Verdana" pitchFamily="34"/>
              <a:ea typeface="ＭＳ Ｐゴシック" pitchFamily="34"/>
            </a:endParaRPr>
          </a:p>
          <a:p>
            <a:pPr marL="2962275" lvl="0" indent="-365125" algn="just">
              <a:spcBef>
                <a:spcPts val="400"/>
              </a:spcBef>
              <a:spcAft>
                <a:spcPts val="0"/>
              </a:spcAft>
              <a:buClr>
                <a:srgbClr val="503971"/>
              </a:buClr>
              <a:buSzPct val="100000"/>
              <a:buFont typeface="Wingdings" pitchFamily="2"/>
              <a:buChar char="§"/>
            </a:pPr>
            <a:r>
              <a:rPr lang="fr-FR" sz="1500" kern="0" dirty="0">
                <a:solidFill>
                  <a:srgbClr val="0055A0"/>
                </a:solidFill>
                <a:latin typeface="Verdana" pitchFamily="34"/>
                <a:ea typeface="ＭＳ Ｐゴシック" pitchFamily="34"/>
              </a:rPr>
              <a:t>au </a:t>
            </a:r>
            <a:r>
              <a:rPr lang="fr-FR" sz="1500" b="1" kern="0" dirty="0">
                <a:solidFill>
                  <a:srgbClr val="0055A0"/>
                </a:solidFill>
                <a:latin typeface="Verdana" pitchFamily="34"/>
                <a:ea typeface="ＭＳ Ｐゴシック" pitchFamily="34"/>
              </a:rPr>
              <a:t>1er janvier 2018 </a:t>
            </a:r>
            <a:r>
              <a:rPr lang="fr-FR" sz="1500" kern="0" dirty="0">
                <a:solidFill>
                  <a:srgbClr val="0055A0"/>
                </a:solidFill>
                <a:latin typeface="Verdana" pitchFamily="34"/>
                <a:ea typeface="ＭＳ Ｐゴシック" pitchFamily="34"/>
              </a:rPr>
              <a:t>: pour les entreprises de taille intermédiaire (250 à 5000 salariés)</a:t>
            </a:r>
          </a:p>
          <a:p>
            <a:pPr marL="2962275" lvl="0" indent="-365125" algn="just">
              <a:spcBef>
                <a:spcPts val="400"/>
              </a:spcBef>
              <a:spcAft>
                <a:spcPts val="0"/>
              </a:spcAft>
              <a:buClr>
                <a:srgbClr val="503971"/>
              </a:buClr>
              <a:buSzPct val="100000"/>
              <a:buFont typeface="Wingdings" pitchFamily="2"/>
              <a:buChar char="§"/>
            </a:pPr>
            <a:endParaRPr lang="fr-FR" sz="1500" kern="0" dirty="0">
              <a:solidFill>
                <a:srgbClr val="0055A0"/>
              </a:solidFill>
              <a:latin typeface="Verdana" pitchFamily="34"/>
              <a:ea typeface="ＭＳ Ｐゴシック" pitchFamily="34"/>
            </a:endParaRPr>
          </a:p>
          <a:p>
            <a:pPr marL="2962275" lvl="0" indent="-365125" algn="just">
              <a:spcBef>
                <a:spcPts val="400"/>
              </a:spcBef>
              <a:spcAft>
                <a:spcPts val="0"/>
              </a:spcAft>
              <a:buClr>
                <a:srgbClr val="503971"/>
              </a:buClr>
              <a:buSzPct val="100000"/>
              <a:buFont typeface="Wingdings" pitchFamily="2"/>
              <a:buChar char="§"/>
            </a:pPr>
            <a:r>
              <a:rPr lang="fr-FR" sz="1500" kern="0" dirty="0">
                <a:solidFill>
                  <a:srgbClr val="0055A0"/>
                </a:solidFill>
                <a:latin typeface="Verdana" pitchFamily="34"/>
                <a:ea typeface="ＭＳ Ｐゴシック" pitchFamily="34"/>
              </a:rPr>
              <a:t>au </a:t>
            </a:r>
            <a:r>
              <a:rPr lang="fr-FR" sz="1500" b="1" kern="0" dirty="0">
                <a:solidFill>
                  <a:srgbClr val="0055A0"/>
                </a:solidFill>
                <a:latin typeface="Verdana" pitchFamily="34"/>
                <a:ea typeface="ＭＳ Ｐゴシック" pitchFamily="34"/>
              </a:rPr>
              <a:t>1er janvier 2019 </a:t>
            </a:r>
            <a:r>
              <a:rPr lang="fr-FR" sz="1500" kern="0" dirty="0">
                <a:solidFill>
                  <a:srgbClr val="0055A0"/>
                </a:solidFill>
                <a:latin typeface="Verdana" pitchFamily="34"/>
                <a:ea typeface="ＭＳ Ｐゴシック" pitchFamily="34"/>
              </a:rPr>
              <a:t>: pour les petites et moyennes entreprises (10 à 250 salariés)</a:t>
            </a:r>
          </a:p>
          <a:p>
            <a:pPr marL="2962275" lvl="0" indent="-365125" algn="just">
              <a:spcBef>
                <a:spcPts val="400"/>
              </a:spcBef>
              <a:spcAft>
                <a:spcPts val="0"/>
              </a:spcAft>
              <a:buClr>
                <a:srgbClr val="503971"/>
              </a:buClr>
              <a:buSzPct val="100000"/>
              <a:buFont typeface="Wingdings" pitchFamily="2"/>
              <a:buChar char="§"/>
            </a:pPr>
            <a:endParaRPr lang="fr-FR" sz="1500" kern="0" dirty="0">
              <a:solidFill>
                <a:srgbClr val="0055A0"/>
              </a:solidFill>
              <a:latin typeface="Verdana" pitchFamily="34"/>
              <a:ea typeface="ＭＳ Ｐゴシック" pitchFamily="34"/>
            </a:endParaRPr>
          </a:p>
          <a:p>
            <a:pPr marL="2962275" lvl="0" indent="-365125" algn="just">
              <a:spcBef>
                <a:spcPts val="400"/>
              </a:spcBef>
              <a:spcAft>
                <a:spcPts val="0"/>
              </a:spcAft>
              <a:buClr>
                <a:srgbClr val="503971"/>
              </a:buClr>
              <a:buSzPct val="100000"/>
              <a:buFont typeface="Wingdings" pitchFamily="2"/>
              <a:buChar char="§"/>
            </a:pPr>
            <a:r>
              <a:rPr lang="fr-FR" sz="1500" kern="0" dirty="0">
                <a:solidFill>
                  <a:srgbClr val="0055A0"/>
                </a:solidFill>
                <a:latin typeface="Verdana" pitchFamily="34"/>
                <a:ea typeface="ＭＳ Ｐゴシック" pitchFamily="34"/>
              </a:rPr>
              <a:t>au </a:t>
            </a:r>
            <a:r>
              <a:rPr lang="fr-FR" sz="1500" b="1" kern="0" dirty="0">
                <a:solidFill>
                  <a:srgbClr val="0055A0"/>
                </a:solidFill>
                <a:latin typeface="Verdana" pitchFamily="34"/>
                <a:ea typeface="ＭＳ Ｐゴシック" pitchFamily="34"/>
              </a:rPr>
              <a:t>1er janvier 2020 </a:t>
            </a:r>
            <a:r>
              <a:rPr lang="fr-FR" sz="1500" kern="0" dirty="0">
                <a:solidFill>
                  <a:srgbClr val="0055A0"/>
                </a:solidFill>
                <a:latin typeface="Verdana" pitchFamily="34"/>
                <a:ea typeface="ＭＳ Ｐゴシック" pitchFamily="34"/>
              </a:rPr>
              <a:t>: pour les micros </a:t>
            </a:r>
            <a:r>
              <a:rPr lang="fr-FR" sz="1500" kern="0" dirty="0" smtClean="0">
                <a:solidFill>
                  <a:srgbClr val="0055A0"/>
                </a:solidFill>
                <a:latin typeface="Verdana" pitchFamily="34"/>
                <a:ea typeface="ＭＳ Ｐゴシック" pitchFamily="34"/>
              </a:rPr>
              <a:t>entreprises</a:t>
            </a:r>
            <a:br>
              <a:rPr lang="fr-FR" sz="1500" kern="0" dirty="0" smtClean="0">
                <a:solidFill>
                  <a:srgbClr val="0055A0"/>
                </a:solidFill>
                <a:latin typeface="Verdana" pitchFamily="34"/>
                <a:ea typeface="ＭＳ Ｐゴシック" pitchFamily="34"/>
              </a:rPr>
            </a:br>
            <a:r>
              <a:rPr lang="fr-FR" sz="1500" kern="0" dirty="0" smtClean="0">
                <a:solidFill>
                  <a:srgbClr val="0055A0"/>
                </a:solidFill>
                <a:latin typeface="Verdana" pitchFamily="34"/>
                <a:ea typeface="ＭＳ Ｐゴシック" pitchFamily="34"/>
              </a:rPr>
              <a:t>(- </a:t>
            </a:r>
            <a:r>
              <a:rPr lang="fr-FR" sz="1500" kern="0" dirty="0">
                <a:solidFill>
                  <a:srgbClr val="0055A0"/>
                </a:solidFill>
                <a:latin typeface="Verdana" pitchFamily="34"/>
                <a:ea typeface="ＭＳ Ｐゴシック" pitchFamily="34"/>
              </a:rPr>
              <a:t>10 salariés</a:t>
            </a:r>
            <a:r>
              <a:rPr lang="fr-FR" sz="1500" kern="0" dirty="0" smtClean="0">
                <a:solidFill>
                  <a:srgbClr val="0055A0"/>
                </a:solidFill>
                <a:latin typeface="Verdana" pitchFamily="34"/>
                <a:ea typeface="ＭＳ Ｐゴシック" pitchFamily="34"/>
              </a:rPr>
              <a:t>)</a:t>
            </a:r>
            <a:endParaRPr lang="fr-FR" sz="1500" kern="0" dirty="0">
              <a:solidFill>
                <a:srgbClr val="0055A0"/>
              </a:solidFill>
              <a:latin typeface="Verdana" pitchFamily="34"/>
              <a:ea typeface="ＭＳ Ｐゴシック" pitchFamily="34"/>
            </a:endParaRPr>
          </a:p>
        </p:txBody>
      </p:sp>
      <p:pic>
        <p:nvPicPr>
          <p:cNvPr id="7" name="Picture 2" descr="http://www.economie.gouv.fr/files/imagecache/image_la_une/calendrier.png"/>
          <p:cNvPicPr>
            <a:picLocks noChangeAspect="1"/>
          </p:cNvPicPr>
          <p:nvPr/>
        </p:nvPicPr>
        <p:blipFill>
          <a:blip r:embed="rId3" cstate="print"/>
          <a:srcRect/>
          <a:stretch>
            <a:fillRect/>
          </a:stretch>
        </p:blipFill>
        <p:spPr>
          <a:xfrm>
            <a:off x="294692" y="3212976"/>
            <a:ext cx="2454871" cy="1779867"/>
          </a:xfrm>
          <a:prstGeom prst="rect">
            <a:avLst/>
          </a:prstGeom>
          <a:noFill/>
          <a:ln>
            <a:noFill/>
          </a:ln>
        </p:spPr>
      </p:pic>
      <p:pic>
        <p:nvPicPr>
          <p:cNvPr id="5" name="c8fd19b5-35c3-45ce-9ada-b95bd2310017" descr="50FDA67E-4F3A-4E1E-8222-B9B2FCAC4D6F@loc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37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091" y="1124744"/>
            <a:ext cx="8671818" cy="648072"/>
          </a:xfrm>
        </p:spPr>
        <p:txBody>
          <a:bodyPr>
            <a:normAutofit fontScale="90000"/>
          </a:bodyPr>
          <a:lstStyle/>
          <a:p>
            <a:pPr>
              <a:defRPr/>
            </a:pPr>
            <a:r>
              <a:rPr lang="fr-FR" sz="2200" dirty="0">
                <a:solidFill>
                  <a:srgbClr val="0055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Contexte de la facturation électronique 2017</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fr-FR" altLang="fr-FR" sz="2000" b="0"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Une </a:t>
            </a:r>
            <a:r>
              <a:rPr lang="fr-FR" altLang="fr-FR" sz="2000" b="0" dirty="0">
                <a:solidFill>
                  <a:schemeClr val="accent6"/>
                </a:solidFill>
                <a:latin typeface="Verdana" panose="020B0604030504040204" pitchFamily="34" charset="0"/>
                <a:ea typeface="Verdana" panose="020B0604030504040204" pitchFamily="34" charset="0"/>
                <a:cs typeface="Verdana" panose="020B0604030504040204" pitchFamily="34" charset="0"/>
              </a:rPr>
              <a:t>évolution dans la continuité</a:t>
            </a:r>
            <a:endParaRPr lang="fr-FR" sz="2400" b="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15363" name="Espace réservé du contenu 5"/>
          <p:cNvSpPr>
            <a:spLocks noGrp="1"/>
          </p:cNvSpPr>
          <p:nvPr>
            <p:ph idx="1"/>
          </p:nvPr>
        </p:nvSpPr>
        <p:spPr>
          <a:xfrm>
            <a:off x="179387" y="1772816"/>
            <a:ext cx="8785225" cy="4038922"/>
          </a:xfrm>
        </p:spPr>
        <p:txBody>
          <a:bodyPr>
            <a:normAutofit/>
          </a:bodyPr>
          <a:lstStyle/>
          <a:p>
            <a:pPr marL="285750" lvl="1" algn="just">
              <a:spcBef>
                <a:spcPct val="0"/>
              </a:spcBef>
              <a:buFont typeface="Wingdings" panose="05000000000000000000" pitchFamily="2" charset="2"/>
              <a:buChar char="Ø"/>
              <a:defRPr/>
            </a:pP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Chorus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Pro, solution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gratuite et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mutualisée,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s’inscrit dans la continuité de Chorus Factures,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utilisée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par les fournisseurs de l’Etat depuis le 1er janvier 2012. </a:t>
            </a:r>
          </a:p>
          <a:p>
            <a:pPr marL="0" lvl="1" indent="0" algn="just">
              <a:spcBef>
                <a:spcPct val="0"/>
              </a:spcBef>
              <a:buFont typeface="Wingdings" pitchFamily="2" charset="2"/>
              <a:buNone/>
              <a:defRPr/>
            </a:pPr>
            <a:endPar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spcBef>
                <a:spcPct val="0"/>
              </a:spcBef>
              <a:buFont typeface="Wingdings" panose="05000000000000000000" pitchFamily="2" charset="2"/>
              <a:buChar char="Ø"/>
              <a:defRPr/>
            </a:pP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Cette nouvelle plateforme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permettra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d’assurer le dépôt, le suivi et la mise à disposition des 100 millions de factures annuelles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du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secteur public.</a:t>
            </a:r>
          </a:p>
          <a:p>
            <a:pPr marL="342900" lvl="1" indent="-342900" algn="just">
              <a:spcBef>
                <a:spcPct val="0"/>
              </a:spcBef>
              <a:buFont typeface="Wingdings 3" pitchFamily="18" charset="2"/>
              <a:buChar char="}"/>
              <a:defRPr/>
            </a:pPr>
            <a:endPar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spcBef>
                <a:spcPct val="0"/>
              </a:spcBef>
              <a:buFont typeface="Wingdings" panose="05000000000000000000" pitchFamily="2" charset="2"/>
              <a:buChar char="Ø"/>
              <a:defRPr/>
            </a:pP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Elle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prendra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en compte la diversité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des entités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publiques avec des possibilités de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paramétrage (engagement/code service).</a:t>
            </a:r>
            <a:endPar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342900" lvl="1" indent="-342900" algn="just">
              <a:spcBef>
                <a:spcPct val="0"/>
              </a:spcBef>
              <a:buFont typeface="Wingdings 3" pitchFamily="18" charset="2"/>
              <a:buChar char="}"/>
              <a:defRPr/>
            </a:pPr>
            <a:endPar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285750" lvl="1" algn="just">
              <a:spcBef>
                <a:spcPct val="0"/>
              </a:spcBef>
              <a:buFont typeface="Wingdings" panose="05000000000000000000" pitchFamily="2" charset="2"/>
              <a:buChar char="Ø"/>
              <a:defRPr/>
            </a:pP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Elle évoluera par rapport à la solution actuelle :</a:t>
            </a:r>
          </a:p>
          <a:p>
            <a:pPr marL="0" lvl="1" indent="0" algn="just">
              <a:spcBef>
                <a:spcPct val="0"/>
              </a:spcBef>
              <a:buFont typeface="Wingdings" pitchFamily="2" charset="2"/>
              <a:buNone/>
              <a:defRPr/>
            </a:pPr>
            <a:endPar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endParaRPr>
          </a:p>
          <a:p>
            <a:pPr marL="285750" lvl="1" algn="just">
              <a:spcBef>
                <a:spcPct val="0"/>
              </a:spcBef>
              <a:buFont typeface="Wingdings" panose="05000000000000000000" pitchFamily="2" charset="2"/>
              <a:buChar char="Ø"/>
              <a:defRPr/>
            </a:pP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lle traitera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désormais nativement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les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demandes de paiement des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sous-	traitants,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des co-traitants et l’échange des documents en matière 	d’exécution de marché de travaux</a:t>
            </a:r>
          </a:p>
          <a:p>
            <a:pPr marL="285750" lvl="1" algn="just">
              <a:spcBef>
                <a:spcPct val="0"/>
              </a:spcBef>
              <a:buFont typeface="Wingdings" panose="05000000000000000000" pitchFamily="2" charset="2"/>
              <a:buChar char="Ø"/>
              <a:defRPr/>
            </a:pP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elle </a:t>
            </a:r>
            <a:r>
              <a:rPr lang="fr-FR" altLang="fr-FR" sz="1600" dirty="0">
                <a:solidFill>
                  <a:srgbClr val="284F92"/>
                </a:solidFill>
                <a:latin typeface="Verdana" panose="020B0604030504040204" pitchFamily="34" charset="0"/>
                <a:ea typeface="Verdana" panose="020B0604030504040204" pitchFamily="34" charset="0"/>
                <a:cs typeface="Verdana" panose="020B0604030504040204" pitchFamily="34" charset="0"/>
              </a:rPr>
              <a:t>délivrera automatiquement un accusé de </a:t>
            </a:r>
            <a:r>
              <a:rPr lang="fr-FR" altLang="fr-FR" sz="1600" dirty="0" smtClean="0">
                <a:solidFill>
                  <a:srgbClr val="284F92"/>
                </a:solidFill>
                <a:latin typeface="Verdana" panose="020B0604030504040204" pitchFamily="34" charset="0"/>
                <a:ea typeface="Verdana" panose="020B0604030504040204" pitchFamily="34" charset="0"/>
                <a:cs typeface="Verdana" panose="020B0604030504040204" pitchFamily="34" charset="0"/>
              </a:rPr>
              <a:t>réception</a:t>
            </a:r>
            <a:endParaRPr lang="fr-FR" altLang="fr-FR"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Eine Ecke des Rechtecks schneiden 41"/>
          <p:cNvSpPr/>
          <p:nvPr/>
        </p:nvSpPr>
        <p:spPr bwMode="gray">
          <a:xfrm>
            <a:off x="396418" y="5661248"/>
            <a:ext cx="8640078" cy="351687"/>
          </a:xfrm>
          <a:prstGeom prst="snip1Rect">
            <a:avLst>
              <a:gd name="adj" fmla="val 16143"/>
            </a:avLst>
          </a:prstGeom>
          <a:solidFill>
            <a:srgbClr val="80A3CA"/>
          </a:solidFill>
          <a:ln w="12700">
            <a:noFill/>
            <a:miter lim="800000"/>
            <a:headEnd/>
            <a:tailEnd/>
          </a:ln>
          <a:effectLst/>
        </p:spPr>
        <p:txBody>
          <a:bodyPr lIns="108000" tIns="0" rIns="108000" bIns="0"/>
          <a:lstStyle/>
          <a:p>
            <a:pPr indent="-190500" algn="just" fontAlgn="auto">
              <a:lnSpc>
                <a:spcPct val="95000"/>
              </a:lnSpc>
              <a:spcBef>
                <a:spcPts val="0"/>
              </a:spcBef>
              <a:spcAft>
                <a:spcPts val="800"/>
              </a:spcAft>
              <a:buClr>
                <a:srgbClr val="808080"/>
              </a:buClr>
              <a:defRPr/>
            </a:pPr>
            <a:r>
              <a:rPr lang="fr-FR" sz="1200" b="1" kern="0" dirty="0">
                <a:solidFill>
                  <a:srgbClr val="FFFFFF"/>
                </a:solidFill>
                <a:latin typeface="Verdana" panose="020B0604030504040204" pitchFamily="34" charset="0"/>
                <a:ea typeface="Verdana" panose="020B0604030504040204" pitchFamily="34" charset="0"/>
                <a:cs typeface="Verdana" panose="020B0604030504040204" pitchFamily="34" charset="0"/>
              </a:rPr>
              <a:t>La compatibilité ascendante sera assurée pour les fournisseurs déjà connectés à Chorus </a:t>
            </a:r>
            <a:r>
              <a:rPr lang="fr-FR" sz="12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Factures</a:t>
            </a:r>
          </a:p>
          <a:p>
            <a:pPr indent="-190500" fontAlgn="auto">
              <a:lnSpc>
                <a:spcPct val="95000"/>
              </a:lnSpc>
              <a:spcBef>
                <a:spcPts val="0"/>
              </a:spcBef>
              <a:spcAft>
                <a:spcPts val="800"/>
              </a:spcAft>
              <a:buClr>
                <a:srgbClr val="808080"/>
              </a:buClr>
              <a:defRPr/>
            </a:pPr>
            <a:r>
              <a:rPr lang="fr-FR" sz="12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fr-FR" sz="1200" b="1" kern="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Flèche droite 8"/>
          <p:cNvSpPr/>
          <p:nvPr/>
        </p:nvSpPr>
        <p:spPr bwMode="auto">
          <a:xfrm>
            <a:off x="87182" y="5661248"/>
            <a:ext cx="292100" cy="355600"/>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endParaRPr lang="fr-FR" dirty="0">
              <a:ea typeface="ＭＳ Ｐゴシック" pitchFamily="34" charset="-128"/>
            </a:endParaRPr>
          </a:p>
        </p:txBody>
      </p:sp>
      <p:pic>
        <p:nvPicPr>
          <p:cNvPr id="6" name="c8fd19b5-35c3-45ce-9ada-b95bd2310017" descr="50FDA67E-4F3A-4E1E-8222-B9B2FCAC4D6F@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76425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4445</Words>
  <Application>Microsoft Office PowerPoint</Application>
  <PresentationFormat>Affichage à l'écran (4:3)</PresentationFormat>
  <Paragraphs>834</Paragraphs>
  <Slides>70</Slides>
  <Notes>20</Notes>
  <HiddenSlides>0</HiddenSlides>
  <MMClips>0</MMClips>
  <ScaleCrop>false</ScaleCrop>
  <HeadingPairs>
    <vt:vector size="4" baseType="variant">
      <vt:variant>
        <vt:lpstr>Thème</vt:lpstr>
      </vt:variant>
      <vt:variant>
        <vt:i4>2</vt:i4>
      </vt:variant>
      <vt:variant>
        <vt:lpstr>Titres des diapositives</vt:lpstr>
      </vt:variant>
      <vt:variant>
        <vt:i4>70</vt:i4>
      </vt:variant>
    </vt:vector>
  </HeadingPairs>
  <TitlesOfParts>
    <vt:vector size="72" baseType="lpstr">
      <vt:lpstr>Thème Office</vt:lpstr>
      <vt:lpstr>Conception personnalisée</vt:lpstr>
      <vt:lpstr>La facturation électronique au 1er janvier 2017,   pour toutes les collectivités et établissements publics locaux</vt:lpstr>
      <vt:lpstr>La facturation électronique au 1er janvier 2017</vt:lpstr>
      <vt:lpstr>Sommaire</vt:lpstr>
      <vt:lpstr>Contexte de la facturation électronique 2017 Le contexte réglementaire</vt:lpstr>
      <vt:lpstr>Contexte de la facturation électronique 2017 Des gains  attendus pour l’ensemble des acteurs</vt:lpstr>
      <vt:lpstr>Contexte de la facturation électronique 2017 Des gains attendus dans le traitement des factures</vt:lpstr>
      <vt:lpstr>Contexte de la facturation électronique 2017  Le périmètre de l’obligation réglementaire</vt:lpstr>
      <vt:lpstr>Contexte de la facturation électronique 2017 Le calendrier de l’obligation réglementaire</vt:lpstr>
      <vt:lpstr>Contexte de la facturation électronique 2017 Une évolution dans la continuité</vt:lpstr>
      <vt:lpstr>Contexte de la facturation électronique 2017 La méthode utilisée  : la concertation permanente … </vt:lpstr>
      <vt:lpstr>Contexte de la facturation électronique 2017 Une bonne pratique : l’expérimentation </vt:lpstr>
      <vt:lpstr>L’expérimentation avec 18 structures publiques</vt:lpstr>
      <vt:lpstr>La solution Chorus Pro va simplifier la vie des entreprises…</vt:lpstr>
      <vt:lpstr>… et des entités publiques</vt:lpstr>
      <vt:lpstr>Contexte de la facturation électronique</vt:lpstr>
      <vt:lpstr>Séance de questions / réponses</vt:lpstr>
      <vt:lpstr>Sommaire</vt:lpstr>
      <vt:lpstr>Présentation PowerPoint</vt:lpstr>
      <vt:lpstr>Présentation PowerPoint</vt:lpstr>
      <vt:lpstr>Présentation de la solution Chorus Pro</vt:lpstr>
      <vt:lpstr>Présentation PowerPoint</vt:lpstr>
      <vt:lpstr>Présentation de la solution  La réception de la facture </vt:lpstr>
      <vt:lpstr>Présentation de la solution  Les formats retenus en émission </vt:lpstr>
      <vt:lpstr>Présentation PowerPoint</vt:lpstr>
      <vt:lpstr>Présentation PowerPoint</vt:lpstr>
      <vt:lpstr>Sommaire</vt:lpstr>
      <vt:lpstr>Présentation PowerPoint</vt:lpstr>
      <vt:lpstr>Qu’est-ce qu’une « Fiche Structure » ?</vt:lpstr>
      <vt:lpstr>Qu’est-ce qu’un « Code Service » ?</vt:lpstr>
      <vt:lpstr>Qu’est-ce qu’un « Numéro d’engagement » ?</vt:lpstr>
      <vt:lpstr>Personnaliser ses choix de gestion :  Le paramétrage de la fiche structure</vt:lpstr>
      <vt:lpstr>Personnaliser ses choix de gestion : Les impacts</vt:lpstr>
      <vt:lpstr>Présentation PowerPoint</vt:lpstr>
      <vt:lpstr> Les utilisateurs  Généralités </vt:lpstr>
      <vt:lpstr>Les utilisateurs Les différents profils utilisateurs </vt:lpstr>
      <vt:lpstr>Les utilisateurs Le rattachement des utilisateurs aux structures</vt:lpstr>
      <vt:lpstr>Sommaire</vt:lpstr>
      <vt:lpstr>Présentation PowerPoint</vt:lpstr>
      <vt:lpstr>Présentation PowerPoint</vt:lpstr>
      <vt:lpstr>Présentation PowerPoint</vt:lpstr>
      <vt:lpstr>Présentation de la solution  Les contrôles effectués – vue d’ensemble</vt:lpstr>
      <vt:lpstr>Présentation de la solution  Émission de factures  par les entités publiques: Les principes</vt:lpstr>
      <vt:lpstr>Présentation de la solution Émission de factures  par les entités publiques gérées sous Hélios</vt:lpstr>
      <vt:lpstr>Présentation de la solution Emission de factures intra sphère publique</vt:lpstr>
      <vt:lpstr>Sommaire</vt:lpstr>
      <vt:lpstr>Présentation PowerPoint</vt:lpstr>
      <vt:lpstr>Présentation PowerPoint</vt:lpstr>
      <vt:lpstr>Sommaire</vt:lpstr>
      <vt:lpstr>Présentation PowerPoint</vt:lpstr>
      <vt:lpstr>Présentation PowerPoint</vt:lpstr>
      <vt:lpstr>Espace qualification  Utilitaire Chorus Pro</vt:lpstr>
      <vt:lpstr>Espace qualification   Utilitaire Chorus Pro</vt:lpstr>
      <vt:lpstr>Présentation PowerPoint</vt:lpstr>
      <vt:lpstr>Définir votre trajectoire « Chorus Pro »</vt:lpstr>
      <vt:lpstr>Séance de questions / réponses</vt:lpstr>
      <vt:lpstr>Sommaire</vt:lpstr>
      <vt:lpstr>Les travaux préparatoires Planning</vt:lpstr>
      <vt:lpstr>Les travaux préparatoires Démarche en 3 temps</vt:lpstr>
      <vt:lpstr>Les travaux préparatoires  Modèles de déploiement</vt:lpstr>
      <vt:lpstr>Préparation de la généralisation  Communauté Chorus Pro (CCP)</vt:lpstr>
      <vt:lpstr>Présentation PowerPoint</vt:lpstr>
      <vt:lpstr>Présentation PowerPoint</vt:lpstr>
      <vt:lpstr>Les travaux préparatoires  Choisir son mode d'accès à Chorus Pro</vt:lpstr>
      <vt:lpstr>Les travaux préparatoires</vt:lpstr>
      <vt:lpstr>Les travaux préparatoires</vt:lpstr>
      <vt:lpstr>Les travaux préparatoires</vt:lpstr>
      <vt:lpstr>Les travaux préparatoires</vt:lpstr>
      <vt:lpstr>Séance de questions / réponses</vt:lpstr>
      <vt:lpstr>Sommaire</vt:lpstr>
      <vt:lpstr>En synthèse…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nouvelle organisation des intercommunalités ?</dc:title>
  <dc:creator>GALIN Marie Hélène</dc:creator>
  <cp:lastModifiedBy>FEUTREN-ROYER Michèle</cp:lastModifiedBy>
  <cp:revision>83</cp:revision>
  <cp:lastPrinted>2016-10-05T07:55:21Z</cp:lastPrinted>
  <dcterms:created xsi:type="dcterms:W3CDTF">2016-09-22T07:44:17Z</dcterms:created>
  <dcterms:modified xsi:type="dcterms:W3CDTF">2016-10-05T14:36:35Z</dcterms:modified>
</cp:coreProperties>
</file>